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4" r:id="rId6"/>
    <p:sldId id="304" r:id="rId7"/>
    <p:sldId id="312" r:id="rId8"/>
    <p:sldId id="262" r:id="rId9"/>
    <p:sldId id="270" r:id="rId10"/>
    <p:sldId id="314" r:id="rId11"/>
    <p:sldId id="307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2" autoAdjust="0"/>
    <p:restoredTop sz="97284" autoAdjust="0"/>
  </p:normalViewPr>
  <p:slideViewPr>
    <p:cSldViewPr>
      <p:cViewPr varScale="1">
        <p:scale>
          <a:sx n="85" d="100"/>
          <a:sy n="85" d="100"/>
        </p:scale>
        <p:origin x="49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67C8-790B-4D27-BC3F-834C53CE946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B7D5-7510-4578-912D-2A8D6C893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596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380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4620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04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4983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898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23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264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543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974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82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215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570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912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779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658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497B-71B7-4544-B37F-B405773CDA58}" type="datetime1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437523"/>
            <a:ext cx="512638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1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80528" y="2755018"/>
            <a:ext cx="93965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мат</a:t>
            </a:r>
            <a:r>
              <a:rPr lang="uk-UA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ріал на тему:</a:t>
            </a:r>
            <a:endParaRPr lang="en-US" sz="3200" b="0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«Запобігання та врегулювання конфлікту інтересів»</a:t>
            </a:r>
          </a:p>
          <a:p>
            <a:pPr algn="ctr"/>
            <a:endParaRPr lang="uk-UA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uk-UA" b="0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839" y="98072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управління Держгеокадастру у Вінницькій області</a:t>
            </a:r>
            <a:endParaRPr lang="uk-UA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6484" y="6400792"/>
            <a:ext cx="728662" cy="457208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10</a:t>
            </a:fld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кутник 1"/>
          <p:cNvSpPr/>
          <p:nvPr/>
        </p:nvSpPr>
        <p:spPr>
          <a:xfrm>
            <a:off x="251520" y="2069318"/>
            <a:ext cx="783687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</a:t>
            </a:r>
            <a:r>
              <a:rPr lang="ru-RU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запобігання </a:t>
            </a:r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корупції»</a:t>
            </a:r>
          </a:p>
          <a:p>
            <a:pPr algn="ctr"/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деталізовано заходи </a:t>
            </a:r>
            <a:r>
              <a:rPr lang="ru-RU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  </a:t>
            </a:r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</a:t>
            </a:r>
          </a:p>
          <a:p>
            <a:pPr algn="ctr"/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 врегулювання конфлікту  </a:t>
            </a:r>
            <a:r>
              <a:rPr lang="ru-RU" sz="28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Закону, </a:t>
            </a:r>
            <a:r>
              <a:rPr lang="ru-RU" sz="28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– 36).</a:t>
            </a:r>
          </a:p>
        </p:txBody>
      </p:sp>
    </p:spTree>
    <p:extLst>
      <p:ext uri="{BB962C8B-B14F-4D97-AF65-F5344CB8AC3E}">
        <p14:creationId xmlns:p14="http://schemas.microsoft.com/office/powerpoint/2010/main" val="28957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6840760" cy="4777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 від виконання завдання, вчинення дій, прийняття рішення чи участі в його прийнятті;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	Обмеження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особи до певної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інформації;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	Перегляду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 службових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повноважень;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	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	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у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40172" y="6458420"/>
            <a:ext cx="783039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11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Способи врегулювання конфлікту інтересів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8279904" y="6492875"/>
            <a:ext cx="864096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12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49289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</a:t>
            </a:r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endParaRPr lang="uk-UA" sz="5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43777"/>
            <a:ext cx="9217023" cy="1320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</a:rPr>
              <a:t>  </a:t>
            </a: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 обмеження для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b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3739" y="6492875"/>
            <a:ext cx="512638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2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189346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обмеження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6880" y="1915483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 інтересів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7861" y="4123740"/>
            <a:ext cx="3349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за порушення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15475"/>
            <a:ext cx="1779464" cy="1911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211" y="2715475"/>
            <a:ext cx="1976572" cy="1976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263" y="4692047"/>
            <a:ext cx="1828230" cy="20619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365" y="1436119"/>
            <a:ext cx="2544451" cy="2701424"/>
          </a:xfrm>
          <a:prstGeom prst="rect">
            <a:avLst/>
          </a:prstGeom>
        </p:spPr>
      </p:pic>
      <p:cxnSp>
        <p:nvCxnSpPr>
          <p:cNvPr id="17" name="Пряма зі стрілкою 16"/>
          <p:cNvCxnSpPr/>
          <p:nvPr/>
        </p:nvCxnSpPr>
        <p:spPr>
          <a:xfrm flipH="1">
            <a:off x="1979712" y="1052736"/>
            <a:ext cx="1872208" cy="84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4408098" y="1043796"/>
            <a:ext cx="1748078" cy="87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Заокруглена сполучна лінія 23"/>
          <p:cNvCxnSpPr/>
          <p:nvPr/>
        </p:nvCxnSpPr>
        <p:spPr>
          <a:xfrm>
            <a:off x="1331640" y="4692047"/>
            <a:ext cx="1584176" cy="11852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Заокруглена сполучна лінія 25"/>
          <p:cNvCxnSpPr/>
          <p:nvPr/>
        </p:nvCxnSpPr>
        <p:spPr>
          <a:xfrm rot="10800000" flipV="1">
            <a:off x="4907494" y="4638806"/>
            <a:ext cx="1680731" cy="123846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tepanovst\department of justise\4_СИСТЕМАТИЗАЦІЯ\САЙТ\!ЗОБРАЖЕННЯ НА САЙТ\3D_Humans\3D_Figures\3D Character (6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56794"/>
            <a:ext cx="3916766" cy="522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092"/>
            <a:ext cx="7067793" cy="1320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 конфлікт          інтересів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3491" y="3715345"/>
            <a:ext cx="4474840" cy="4421087"/>
          </a:xfrm>
        </p:spPr>
        <p:txBody>
          <a:bodyPr>
            <a:noAutofit/>
          </a:bodyPr>
          <a:lstStyle/>
          <a:p>
            <a:pPr algn="just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 КОНФЛІКТ ІНТЕРЕСІВ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наявність у особи приватного інтересу у сфері, в якій вона виконує свої службові чи представницькі повноваження, що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вплинути на об’єктивність чи неупередженість прийняття нею рішень, або на вчинення чи невчинення дій під час виконання зазначених повноважень.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(абзац 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першої статті 1 Закону України “Про запобігання корупції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uk-UA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3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595" y="5523923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 інтерес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1940" y="1153301"/>
            <a:ext cx="342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прозорість прийняття рішення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18914743">
            <a:off x="891856" y="3183665"/>
            <a:ext cx="4423205" cy="1224136"/>
          </a:xfrm>
          <a:prstGeom prst="stripedRightArrow">
            <a:avLst>
              <a:gd name="adj1" fmla="val 24611"/>
              <a:gd name="adj2" fmla="val 50000"/>
            </a:avLst>
          </a:prstGeom>
          <a:solidFill>
            <a:schemeClr val="accent1">
              <a:alpha val="13000"/>
            </a:schemeClr>
          </a:solidFill>
          <a:ln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245"/>
            <a:ext cx="6347713" cy="13208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 конфлікт інтересів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30008" y="6492875"/>
            <a:ext cx="512638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4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494" y="4580453"/>
            <a:ext cx="79208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 КОНФЛІКТ ІНТЕРЕСІВ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суперечність між приватним інтересом особи та її службовими чи представницькими повноваженнями, що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об’єктивність або неупередженість прийняття рішень, або на вчинення чи невчинення дій під час виконання зазначених повноважень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 12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першої статті 1 Закону України “Про запобігання корупції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4538" y="2220067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 інтерес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4088" y="2230710"/>
            <a:ext cx="277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 та  неупередженість прийняття рішень</a:t>
            </a: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1436236" y="605879"/>
            <a:ext cx="5256584" cy="15841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871401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49" y="1459258"/>
            <a:ext cx="2235895" cy="2531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28" y="-31158"/>
            <a:ext cx="4186808" cy="6149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 інтерес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3739" y="6492875"/>
            <a:ext cx="512638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5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4482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майновий інтерес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8383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майновий чи немайновий інтерес особи, у тому числі зумовлений особистими, сімейними, дружніми чи іншими позаслужбовими стосунками з фізичними чи юридичними особами, у тому числі ті, що виникають у зв’язку з членством або діяльністю в громадських, політичних, релігійних чи інших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 (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невичерпний!)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98921" y="558962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(абзац  11 частини першої статті 1 Закону України “Про запобігання корупції”).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097" y="2451859"/>
            <a:ext cx="2329215" cy="2777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73" y="2522823"/>
            <a:ext cx="2611310" cy="270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581733"/>
            <a:ext cx="2304256" cy="2647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19" y="426739"/>
            <a:ext cx="6912768" cy="1058045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державних службовців діють наступні обмеження передбачені Законом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запобігання корупції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Методичними рекомендаціями НАЗК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6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02150" y="1772816"/>
            <a:ext cx="72102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становища;</a:t>
            </a: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Обмеження щодо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Обмеження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сумісництва та суміщення з іншими видами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діяльності, а саме: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заборона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 іншою оплачуваною або підприємницькою діяльністю.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  заборона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входити до складу виконавчих чи контрольних органів підприємства або організації, що має на меті одержання прибутку.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Обмеження після припинення діяльності, пов’язаної з виконанням функцій держави, місцевого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самоврядування;</a:t>
            </a:r>
          </a:p>
          <a:p>
            <a:pPr algn="just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Обмеження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 роботи близьких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осіб.</a:t>
            </a:r>
          </a:p>
          <a:p>
            <a:pPr algn="just"/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60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Адміністративна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порушення вимог щодо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недопущення конфлік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 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інтересів або порушення інших обмежень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3328" y="1700808"/>
            <a:ext cx="8841160" cy="510202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 щодо сумісництва та суміщення з іншими видами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172-4 КУпАП); </a:t>
            </a:r>
            <a:endParaRPr lang="uk-UA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 законом обмежень щодо одержання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172-5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 щодо запобігання та врегулювання конфлікту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172-7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 використання інформації, що стала відома особі у зв’яз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виконанням службових повноважень (стаття 172-8 КУпАП)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1362" y="6437760"/>
            <a:ext cx="512638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7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 щодо запобігання та врегулювання конфлікту інтересів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76316" y="6492875"/>
            <a:ext cx="1367684" cy="365125"/>
          </a:xfrm>
        </p:spPr>
        <p:txBody>
          <a:bodyPr/>
          <a:lstStyle/>
          <a:p>
            <a:fld id="{725C68B6-61C2-468F-89AB-4B9F7531AA68}" type="slidenum">
              <a:rPr lang="ru-RU" sz="3200" smtClean="0">
                <a:solidFill>
                  <a:schemeClr val="accent2">
                    <a:lumMod val="50000"/>
                  </a:schemeClr>
                </a:solidFill>
              </a:rPr>
              <a:pPr/>
              <a:t>8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571" y="1555926"/>
            <a:ext cx="4176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Зміст зобов’язання: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вживати заходів щодо недопущення виникнення реального, потенційного конфлікту інтересів, а у разі виникнення – вжити заходів щодо врегулювання;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повідомляти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не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пізніше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наступного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робочого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дня з моменту, коли особа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дізналася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чи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повинна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була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дізнатися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неї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реального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чи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потенційного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конфлікту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інтересів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керівника</a:t>
            </a:r>
            <a:r>
              <a:rPr lang="uk-UA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;</a:t>
            </a:r>
          </a:p>
        </p:txBody>
      </p:sp>
      <p:pic>
        <p:nvPicPr>
          <p:cNvPr id="19458" name="Picture 2" descr="F:\stepanovst\department of justise\4_СИСТЕМАТИЗАЦІЯ\САЙТ\!ЗОБРАЖЕННЯ НА САЙТ\3D_Humans\3D_Figures\3D Character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035" y="1772816"/>
            <a:ext cx="3936437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4797152"/>
            <a:ext cx="6387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 вчиняти дій та не приймати рішень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умовах реального конфлікту інтересів.</a:t>
            </a:r>
            <a:endParaRPr lang="uk-UA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1887" y="0"/>
            <a:ext cx="8229600" cy="1059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Алгоритм дій керівника у зв'язку із встановленням наявності конфлікту інтересів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95928" y="6473002"/>
            <a:ext cx="648072" cy="3651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418467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повідомлення про конфлікт інтересів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7650" y="2977391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рішення протягом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 робочих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 щодо врегулювання конфлікту інтересів та повідомлення про це відповідної особи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970" y="866387"/>
            <a:ext cx="2584928" cy="76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9" y="818972"/>
            <a:ext cx="2472932" cy="2159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12" y="2832403"/>
            <a:ext cx="2447528" cy="2414894"/>
          </a:xfrm>
          <a:prstGeom prst="rect">
            <a:avLst/>
          </a:prstGeom>
        </p:spPr>
      </p:pic>
      <p:pic>
        <p:nvPicPr>
          <p:cNvPr id="1026" name="Picture 2" descr="ÐÐµÐ¿ÑÐ°Ð²Ð¸Ð»ÑÐ½Ð¾ â ÑÑÐ¾ÐºÐ¾Ð²Ð¾Ðµ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82" y="4692038"/>
            <a:ext cx="1613605" cy="21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2588</TotalTime>
  <Words>515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  Законодавчі обмеження для державних службовців</vt:lpstr>
      <vt:lpstr>Потенційний конфлікт          інтересів</vt:lpstr>
      <vt:lpstr>Реальний конфлікт інтересів</vt:lpstr>
      <vt:lpstr>Приватний інтерес</vt:lpstr>
      <vt:lpstr>Для державних службовців діють наступні обмеження передбачені Законом України «Про запобігання корупції» та Методичними рекомендаціями НАЗК</vt:lpstr>
      <vt:lpstr>Презентация PowerPoint</vt:lpstr>
      <vt:lpstr>Зобов’язання щодо запобігання та врегулювання конфлікту інтересів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Оксана Безкоровайна</cp:lastModifiedBy>
  <cp:revision>169</cp:revision>
  <cp:lastPrinted>2016-12-05T16:47:49Z</cp:lastPrinted>
  <dcterms:created xsi:type="dcterms:W3CDTF">2016-07-12T09:38:26Z</dcterms:created>
  <dcterms:modified xsi:type="dcterms:W3CDTF">2024-09-25T10:00:18Z</dcterms:modified>
  <cp:contentStatus/>
</cp:coreProperties>
</file>