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5" r:id="rId7"/>
    <p:sldId id="259" r:id="rId8"/>
    <p:sldId id="261" r:id="rId9"/>
    <p:sldId id="262" r:id="rId10"/>
    <p:sldId id="263" r:id="rId11"/>
    <p:sldId id="260" r:id="rId12"/>
    <p:sldId id="26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18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6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4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3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37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1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9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79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2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1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3FE6-2A72-4EAA-A285-558587DE73C6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1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0%BE%D0%BB%D1%96%D1%82%D0%B8%D1%87%D0%BD%D0%B8%D0%B9_%D0%B4%D1%96%D1%8F%D1%87" TargetMode="External"/><Relationship Id="rId5" Type="http://schemas.openxmlformats.org/officeDocument/2006/relationships/hyperlink" Target="https://uk.wikipedia.org/wiki/%D0%93%D1%80%D0%BE%D0%BC%D0%B0%D0%B4%D1%81%D1%8C%D0%BA%D0%B8%D0%B9_%D0%B4%D1%96%D1%8F%D1%87" TargetMode="External"/><Relationship Id="rId4" Type="http://schemas.openxmlformats.org/officeDocument/2006/relationships/hyperlink" Target="https://uk.wikipedia.org/wiki/%D0%9F%D0%BE%D1%81%D0%B0%D0%B4%D0%BE%D0%B2%D0%B0_%D0%BE%D1%81%D0%BE%D0%B1%D0%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zk.gov.ua/uk/zakonodavstvo/" TargetMode="External"/><Relationship Id="rId2" Type="http://schemas.openxmlformats.org/officeDocument/2006/relationships/hyperlink" Target="https://zakon.rada.gov.ua/laws/show/1700-18#Tex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2744" y="160047"/>
            <a:ext cx="10607039" cy="51380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91425" rIns="91425" bIns="91425">
            <a:normAutofit fontScale="85000" lnSpcReduction="20000"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uk-UA" sz="4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Головне управління</a:t>
            </a:r>
            <a:r>
              <a:rPr kumimoji="0" lang="uk-UA" altLang="uk-UA" sz="4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Держгеокадастру  у Вінницькій області</a:t>
            </a:r>
            <a:endParaRPr kumimoji="0" lang="uk-UA" altLang="uk-UA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sz="4800" kern="0" dirty="0"/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Викривачі корупції </a:t>
            </a: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та гарантії їх захисту </a:t>
            </a: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1" i="1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 законодавством України</a:t>
            </a: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sz="2000" kern="0" dirty="0"/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2024</a:t>
            </a:r>
            <a:endParaRPr kumimoji="0" lang="uk-UA" altLang="uk-UA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262743" y="5353170"/>
            <a:ext cx="10607039" cy="1442574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Державні 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органи забезпечують викривачам умови для здійснення повідомлення про можливі факти корупційних або 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пов</a:t>
            </a:r>
            <a:r>
              <a:rPr lang="en-US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’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язаних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з корупцією правопорушень, інших порушень Закону шляхом </a:t>
            </a:r>
            <a:r>
              <a:rPr lang="uk-UA" altLang="uk-UA" sz="16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впровадження механізмів заохочень та формування культури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 повідомлення про можливі факти корупційних або 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пов</a:t>
            </a:r>
            <a:r>
              <a:rPr lang="en-US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’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язаних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з корупцією правопорушень, інших порушень Закону 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України «Про запобігання корупції».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90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651732" y="179484"/>
            <a:ext cx="6654883" cy="65314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Юридичний захист викривача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6;p14"/>
          <p:cNvSpPr txBox="1">
            <a:spLocks noChangeArrowheads="1"/>
          </p:cNvSpPr>
          <p:nvPr/>
        </p:nvSpPr>
        <p:spPr bwMode="auto">
          <a:xfrm>
            <a:off x="731521" y="1144452"/>
            <a:ext cx="10998926" cy="2419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800" b="1" u="sng" dirty="0" smtClean="0">
                <a:latin typeface="Georgia" panose="02040502050405020303" pitchFamily="18" charset="0"/>
              </a:rPr>
              <a:t>Викривач має </a:t>
            </a:r>
            <a:r>
              <a:rPr lang="uk-UA" altLang="uk-UA" sz="1800" b="1" u="sng" dirty="0">
                <a:latin typeface="Georgia" panose="02040502050405020303" pitchFamily="18" charset="0"/>
              </a:rPr>
              <a:t>право:</a:t>
            </a:r>
            <a:r>
              <a:rPr lang="uk-UA" altLang="uk-UA" sz="1800" dirty="0">
                <a:latin typeface="Georgia" panose="02040502050405020303" pitchFamily="18" charset="0"/>
              </a:rPr>
              <a:t> </a:t>
            </a:r>
          </a:p>
          <a:p>
            <a:pPr eaLnBrk="1" hangingPunct="1"/>
            <a:endParaRPr lang="uk-UA" altLang="uk-UA" sz="1800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uk-UA" altLang="uk-UA" sz="1800" dirty="0">
                <a:latin typeface="Georgia" panose="02040502050405020303" pitchFamily="18" charset="0"/>
              </a:rPr>
              <a:t>на безоплатну правову допомогу у зв'язку із захистом прав викривача;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uk-UA" altLang="uk-UA" sz="1800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uk-UA" altLang="uk-UA" sz="1800" dirty="0">
                <a:latin typeface="Georgia" panose="02040502050405020303" pitchFamily="18" charset="0"/>
              </a:rPr>
              <a:t>залучити адвоката самостійно та отримати відшкодування витрат на адвоката у зв'язку із захистом прав особи як викривача, витрат на судовий збір;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uk-UA" altLang="uk-UA" sz="1800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uk-UA" altLang="uk-UA" sz="1800" dirty="0">
                <a:latin typeface="Georgia" panose="02040502050405020303" pitchFamily="18" charset="0"/>
              </a:rPr>
              <a:t>на представництво НАЗК його інтересів в суді.</a:t>
            </a:r>
            <a:endParaRPr lang="ru-RU" altLang="uk-UA" sz="18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27" y="3809554"/>
            <a:ext cx="2004779" cy="260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06" y="3603434"/>
            <a:ext cx="2120355" cy="28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15" y="3809554"/>
            <a:ext cx="2254503" cy="27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4"/>
          <p:cNvSpPr/>
          <p:nvPr/>
        </p:nvSpPr>
        <p:spPr>
          <a:xfrm>
            <a:off x="8937141" y="5837147"/>
            <a:ext cx="914400" cy="28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>
                <a:solidFill>
                  <a:schemeClr val="tx1"/>
                </a:solidFill>
                <a:latin typeface="Georgia" panose="02040502050405020303" pitchFamily="18" charset="0"/>
              </a:rPr>
              <a:t>НАЗК</a:t>
            </a:r>
            <a:endParaRPr lang="ru-RU" altLang="uk-U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6728895" y="3802190"/>
            <a:ext cx="1085850" cy="28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>
                <a:solidFill>
                  <a:schemeClr val="tx1"/>
                </a:solidFill>
                <a:latin typeface="Georgia" panose="02040502050405020303" pitchFamily="18" charset="0"/>
              </a:rPr>
              <a:t>Викривач</a:t>
            </a:r>
            <a:endParaRPr lang="ru-RU" altLang="uk-U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2651732" y="6118134"/>
            <a:ext cx="914400" cy="28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>
                <a:solidFill>
                  <a:schemeClr val="tx1"/>
                </a:solidFill>
                <a:latin typeface="Georgia" panose="02040502050405020303" pitchFamily="18" charset="0"/>
              </a:rPr>
              <a:t>Адвокат</a:t>
            </a:r>
            <a:endParaRPr lang="ru-RU" altLang="uk-U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із двома округленими протилежними кутами 4"/>
          <p:cNvSpPr/>
          <p:nvPr/>
        </p:nvSpPr>
        <p:spPr>
          <a:xfrm>
            <a:off x="2651732" y="179484"/>
            <a:ext cx="6654883" cy="65314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 отримає винагороду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zabavnik.club/wp-content/uploads/dlya_prezentacii_chelovechki_10_13155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2" y="2462592"/>
            <a:ext cx="1371087" cy="18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4;p15"/>
          <p:cNvSpPr txBox="1"/>
          <p:nvPr/>
        </p:nvSpPr>
        <p:spPr>
          <a:xfrm>
            <a:off x="1627632" y="1510966"/>
            <a:ext cx="10465126" cy="4533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endParaRPr lang="uk-UA" altLang="uk-UA" sz="1000" dirty="0">
              <a:latin typeface="Georgia" panose="02040502050405020303" pitchFamily="18" charset="0"/>
            </a:endParaRPr>
          </a:p>
          <a:p>
            <a:pPr algn="just" eaLnBrk="1" hangingPunct="1"/>
            <a:r>
              <a:rPr lang="uk-UA" altLang="uk-UA" sz="1600" b="1" dirty="0" smtClean="0">
                <a:latin typeface="Georgia" panose="02040502050405020303" pitchFamily="18" charset="0"/>
              </a:rPr>
              <a:t>Викривачі мають </a:t>
            </a:r>
            <a:r>
              <a:rPr lang="uk-UA" altLang="uk-UA" sz="1600" b="1" dirty="0">
                <a:latin typeface="Georgia" panose="02040502050405020303" pitchFamily="18" charset="0"/>
              </a:rPr>
              <a:t>право на винагороду.</a:t>
            </a:r>
          </a:p>
          <a:p>
            <a:pPr algn="just" eaLnBrk="1" hangingPunct="1"/>
            <a:endParaRPr lang="uk-UA" altLang="uk-UA" sz="1600" dirty="0">
              <a:latin typeface="Georgia" panose="02040502050405020303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на час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один і той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uk-UA" altLang="uk-UA" sz="1600" dirty="0">
              <a:latin typeface="Georgia" panose="02040502050405020303" pitchFamily="18" charset="0"/>
            </a:endParaRPr>
          </a:p>
          <a:p>
            <a:pPr algn="just" eaLnBrk="1" hangingPunct="1"/>
            <a:r>
              <a:rPr lang="uk-UA" altLang="uk-UA" sz="1600" dirty="0">
                <a:latin typeface="Georgia" panose="02040502050405020303" pitchFamily="18" charset="0"/>
              </a:rPr>
              <a:t>Суд встановлює конкретний розмір винагороди, що підлягає виплаті, з урахуванням критеріїв </a:t>
            </a:r>
            <a:r>
              <a:rPr lang="uk-UA" altLang="uk-UA" sz="1600" dirty="0" err="1">
                <a:latin typeface="Georgia" panose="02040502050405020303" pitchFamily="18" charset="0"/>
              </a:rPr>
              <a:t>персональності</a:t>
            </a:r>
            <a:r>
              <a:rPr lang="uk-UA" altLang="uk-UA" sz="1600" dirty="0">
                <a:latin typeface="Georgia" panose="02040502050405020303" pitchFamily="18" charset="0"/>
              </a:rPr>
              <a:t> та важливості інформації</a:t>
            </a:r>
            <a:r>
              <a:rPr lang="uk-UA" altLang="uk-UA" sz="1600" dirty="0" smtClean="0">
                <a:latin typeface="Georgia" panose="02040502050405020303" pitchFamily="18" charset="0"/>
              </a:rPr>
              <a:t>. </a:t>
            </a:r>
            <a:r>
              <a:rPr lang="uk-UA" altLang="uk-UA" sz="1600" i="1" dirty="0" smtClean="0">
                <a:latin typeface="Georgia" panose="02040502050405020303" pitchFamily="18" charset="0"/>
              </a:rPr>
              <a:t>(</a:t>
            </a:r>
            <a:r>
              <a:rPr lang="uk-UA" altLang="uk-UA" sz="1600" i="1" dirty="0">
                <a:latin typeface="Georgia" panose="02040502050405020303" pitchFamily="18" charset="0"/>
              </a:rPr>
              <a:t>КПК доповнено статтею 130-1)</a:t>
            </a:r>
            <a:endParaRPr lang="ru-RU" altLang="uk-UA" sz="1600" i="1" dirty="0">
              <a:latin typeface="Georgia" panose="02040502050405020303" pitchFamily="18" charset="0"/>
            </a:endParaRPr>
          </a:p>
          <a:p>
            <a:pPr algn="just" eaLnBrk="1" hangingPunct="1"/>
            <a:endParaRPr lang="ru-RU" altLang="uk-UA" sz="1800" dirty="0"/>
          </a:p>
        </p:txBody>
      </p:sp>
    </p:spTree>
    <p:extLst>
      <p:ext uri="{BB962C8B-B14F-4D97-AF65-F5344CB8AC3E}">
        <p14:creationId xmlns:p14="http://schemas.microsoft.com/office/powerpoint/2010/main" val="42743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;p15"/>
          <p:cNvSpPr txBox="1">
            <a:spLocks noChangeArrowheads="1"/>
          </p:cNvSpPr>
          <p:nvPr/>
        </p:nvSpPr>
        <p:spPr bwMode="auto">
          <a:xfrm>
            <a:off x="7389994" y="6351112"/>
            <a:ext cx="462915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indent="357188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uk-UA" altLang="uk-UA" sz="2800" dirty="0"/>
          </a:p>
          <a:p>
            <a:pPr algn="ctr" eaLnBrk="1" hangingPunct="1"/>
            <a:endParaRPr lang="uk-UA" altLang="uk-UA" sz="2800" dirty="0"/>
          </a:p>
          <a:p>
            <a:pPr algn="ctr" eaLnBrk="1" hangingPunct="1"/>
            <a:endParaRPr lang="uk-UA" altLang="uk-UA" sz="2800" dirty="0"/>
          </a:p>
          <a:p>
            <a:pPr algn="r" eaLnBrk="1" hangingPunct="1"/>
            <a:endParaRPr lang="ru-RU" altLang="uk-UA" sz="2000" dirty="0"/>
          </a:p>
        </p:txBody>
      </p:sp>
      <p:pic>
        <p:nvPicPr>
          <p:cNvPr id="2052" name="Picture 4" descr="Презентація на тему «Покрова Пресвятої Богородиці.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274321"/>
            <a:ext cx="12033504" cy="68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4;p15"/>
          <p:cNvSpPr txBox="1">
            <a:spLocks noChangeArrowheads="1"/>
          </p:cNvSpPr>
          <p:nvPr/>
        </p:nvSpPr>
        <p:spPr bwMode="auto">
          <a:xfrm>
            <a:off x="7542394" y="6503512"/>
            <a:ext cx="462915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indent="357188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uk-UA" altLang="uk-UA" sz="2800" dirty="0"/>
          </a:p>
          <a:p>
            <a:pPr algn="ctr" eaLnBrk="1" hangingPunct="1"/>
            <a:endParaRPr lang="uk-UA" altLang="uk-UA" sz="2800" dirty="0"/>
          </a:p>
          <a:p>
            <a:pPr algn="ctr" eaLnBrk="1" hangingPunct="1"/>
            <a:endParaRPr lang="uk-UA" altLang="uk-UA" sz="2800" dirty="0"/>
          </a:p>
          <a:p>
            <a:pPr algn="r" eaLnBrk="1" hangingPunct="1"/>
            <a:endParaRPr lang="ru-RU" altLang="uk-UA" sz="2000" dirty="0"/>
          </a:p>
        </p:txBody>
      </p:sp>
      <p:pic>
        <p:nvPicPr>
          <p:cNvPr id="8" name="Picture 4" descr="Презентація на тему «Покрова Пресвятої Богородиці.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" y="426721"/>
            <a:ext cx="12033504" cy="68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128"/>
            <a:ext cx="1197011" cy="1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66;p14"/>
          <p:cNvSpPr txBox="1"/>
          <p:nvPr/>
        </p:nvSpPr>
        <p:spPr>
          <a:xfrm>
            <a:off x="1240518" y="1337093"/>
            <a:ext cx="10764248" cy="140052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lIns="91425" tIns="91425" rIns="91425" bIns="91425"/>
          <a:lstStyle>
            <a:lvl1pPr indent="442913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44291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Особа, яка надає допомогу в запобіганні і протидії корупції (викривач), - </a:t>
            </a:r>
            <a:r>
              <a:rPr kumimoji="0" lang="uk-UA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особа, яка за наявності обґрунтованого переконання, що інформація є достовірною, повідомляє про порушення вимог Закону України «Про запобігання корупції» іншою особою.</a:t>
            </a:r>
          </a:p>
          <a:p>
            <a:pPr marL="0" marR="0" lvl="0" indent="4429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1" u="none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29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Закон </a:t>
            </a:r>
            <a:r>
              <a:rPr kumimoji="0" lang="uk-UA" altLang="uk-UA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України «Про запобігання корупції»</a:t>
            </a:r>
            <a:r>
              <a:rPr kumimoji="0" lang="uk-UA" altLang="uk-UA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291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8" y="2849630"/>
            <a:ext cx="2727695" cy="50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7" y="3263349"/>
            <a:ext cx="2254237" cy="15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46" y="2889206"/>
            <a:ext cx="2828802" cy="4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49" y="2889206"/>
            <a:ext cx="1979660" cy="4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39" y="3290268"/>
            <a:ext cx="2886520" cy="139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3" y="3283356"/>
            <a:ext cx="2552984" cy="14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240518" y="4924148"/>
            <a:ext cx="1076424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1600" b="1" dirty="0">
                <a:latin typeface="Georgia" panose="02040502050405020303" pitchFamily="18" charset="0"/>
              </a:rPr>
              <a:t>Викривач</a:t>
            </a:r>
            <a:r>
              <a:rPr lang="uk-UA" altLang="uk-UA" sz="1600" dirty="0">
                <a:latin typeface="Georgia" panose="02040502050405020303" pitchFamily="18" charset="0"/>
              </a:rPr>
              <a:t> – фізична особа, яка за наявності переконання, що інформація є достовірною, повідомила про можливі факти корупційних або </a:t>
            </a:r>
            <a:r>
              <a:rPr lang="uk-UA" altLang="uk-UA" sz="1600" dirty="0" err="1">
                <a:latin typeface="Georgia" panose="02040502050405020303" pitchFamily="18" charset="0"/>
              </a:rPr>
              <a:t>пов</a:t>
            </a:r>
            <a:r>
              <a:rPr lang="en-US" altLang="uk-UA" sz="1600" dirty="0">
                <a:latin typeface="Georgia" panose="02040502050405020303" pitchFamily="18" charset="0"/>
              </a:rPr>
              <a:t>’</a:t>
            </a:r>
            <a:r>
              <a:rPr lang="uk-UA" altLang="uk-UA" sz="1600" dirty="0" err="1">
                <a:latin typeface="Georgia" panose="02040502050405020303" pitchFamily="18" charset="0"/>
              </a:rPr>
              <a:t>язаних</a:t>
            </a:r>
            <a:r>
              <a:rPr lang="uk-UA" altLang="uk-UA" sz="1600" dirty="0">
                <a:latin typeface="Georgia" panose="02040502050405020303" pitchFamily="18" charset="0"/>
              </a:rPr>
              <a:t> з корупцією правопорушень, інших порушень Закону України «Про запобігання корупції» вчинених іншою особою, якщо така інформація стала їй відома у зв’язку з її трудовою, професійною, господарською, громадською, науковою діяльністю, проходженням нею служби чи навчання або її участю у передбачених законодавством процедурах, які є обов’язковими для початку такої діяльності, проходження служби чи навчання </a:t>
            </a:r>
            <a:r>
              <a:rPr lang="uk-UA" altLang="uk-UA" sz="1600" dirty="0" smtClean="0">
                <a:latin typeface="Georgia" panose="02040502050405020303" pitchFamily="18" charset="0"/>
              </a:rPr>
              <a:t>(у редакції Закону від 04.05.2024 року</a:t>
            </a:r>
            <a:r>
              <a:rPr lang="uk-UA" altLang="uk-UA" sz="1600" dirty="0">
                <a:latin typeface="Georgia" panose="02040502050405020303" pitchFamily="18" charset="0"/>
              </a:rPr>
              <a:t>).</a:t>
            </a:r>
            <a:endParaRPr lang="ru-RU" altLang="uk-UA" sz="1600" i="1" dirty="0">
              <a:latin typeface="Georgia" panose="02040502050405020303" pitchFamily="18" charset="0"/>
            </a:endParaRPr>
          </a:p>
        </p:txBody>
      </p:sp>
      <p:sp>
        <p:nvSpPr>
          <p:cNvPr id="14" name="Прямокутник із двома округленими протилежними кутами 13"/>
          <p:cNvSpPr/>
          <p:nvPr/>
        </p:nvSpPr>
        <p:spPr>
          <a:xfrm>
            <a:off x="3583791" y="329249"/>
            <a:ext cx="5024418" cy="73152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altLang="uk-UA" sz="3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uk-UA" altLang="uk-UA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Хто такий викривач?</a:t>
            </a:r>
          </a:p>
          <a:p>
            <a:pPr algn="ctr"/>
            <a:endParaRPr lang="uk-U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722376" y="173736"/>
            <a:ext cx="10799064" cy="117043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наказу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31.08.2023 № 190/23 «Про початок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9768" y="1344168"/>
            <a:ext cx="11384279" cy="590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зкорупцією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системах"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https://whistleblowers.nazk.gov.ua/.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структурах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(особам)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(НАЗК, НАБУ,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/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Порталу,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та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uk-UA" b="0" i="0" dirty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Прямокутник 9"/>
          <p:cNvSpPr/>
          <p:nvPr/>
        </p:nvSpPr>
        <p:spPr>
          <a:xfrm>
            <a:off x="429768" y="6519437"/>
            <a:ext cx="1138427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конфіденційності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анонімності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ada-dolyna.gov.ua/sites/rada-dolyna.gov.ua/files/styles/compressor/784x392/inline-images/antykorupcijnyi_portal.jpg?itok=9S2UNl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0"/>
            <a:ext cx="11384280" cy="62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970474" y="513638"/>
            <a:ext cx="5669280" cy="7315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 </a:t>
            </a:r>
            <a:r>
              <a:rPr lang="uk-UA" altLang="uk-U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що повідомляти?</a:t>
            </a:r>
            <a:endParaRPr lang="ru-RU" altLang="uk-UA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pic>
        <p:nvPicPr>
          <p:cNvPr id="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5" y="1916157"/>
            <a:ext cx="2781554" cy="29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53" y="2575672"/>
            <a:ext cx="1305291" cy="4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278775" y="1588516"/>
            <a:ext cx="85393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361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Georgia Pro"/>
                <a:cs typeface="Georgia Pro"/>
                <a:sym typeface="Arial" panose="020B0604020202020204" pitchFamily="34" charset="0"/>
              </a:rPr>
              <a:t>Корупційне правопорушення </a:t>
            </a:r>
            <a:r>
              <a:rPr kumimoji="0" lang="uk-UA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Georgia Pro"/>
                <a:cs typeface="Georgia Pro"/>
                <a:sym typeface="Arial" panose="020B0604020202020204" pitchFamily="34" charset="0"/>
              </a:rPr>
              <a:t>- діяння, що містить ознаки корупції, вчинене особою, зазначеною у частині першій статті </a:t>
            </a:r>
            <a:r>
              <a:rPr kumimoji="0" lang="uk-UA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Georgia Pro"/>
                <a:cs typeface="Georgia Pro"/>
                <a:sym typeface="Arial" panose="020B0604020202020204" pitchFamily="34" charset="0"/>
              </a:rPr>
              <a:t>1 </a:t>
            </a:r>
            <a:r>
              <a:rPr kumimoji="0" lang="uk-UA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Georgia Pro"/>
                <a:cs typeface="Georgia Pro"/>
                <a:sym typeface="Arial" panose="020B0604020202020204" pitchFamily="34" charset="0"/>
              </a:rPr>
              <a:t>Закону України «Про запобігання корупції», за яке законом встановлено кримінальну, дисциплінарну та/або цивільно-правову відповідальність. </a:t>
            </a: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278775" y="2795106"/>
            <a:ext cx="8539390" cy="132343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3619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Правопорушення, пов’язане з корупцією </a:t>
            </a:r>
            <a:r>
              <a:rPr lang="uk-UA" altLang="uk-UA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- діяння, що не містить ознак корупції, але порушує встановлені цим Законом вимоги, заборони та обмеження, вчинене особою, зазначеною у частині першій статті </a:t>
            </a:r>
            <a:r>
              <a:rPr lang="uk-UA" altLang="uk-UA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1 </a:t>
            </a:r>
            <a:r>
              <a:rPr lang="uk-UA" altLang="uk-UA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України «Про запобігання корупції», за яке законом встановлено кримінальну, адміністративну, дисциплінарну та/або цивільно-правову відповідальність</a:t>
            </a:r>
            <a:r>
              <a:rPr lang="uk-UA" altLang="uk-UA" sz="1600" i="1" dirty="0">
                <a:solidFill>
                  <a:srgbClr val="30303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uk-UA" altLang="uk-UA" sz="1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3344091" y="4250935"/>
            <a:ext cx="8539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3619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uk-UA" altLang="uk-UA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Інші порушення вимог Закону України «Про запобігання корупції»</a:t>
            </a:r>
            <a:r>
              <a:rPr lang="uk-UA" altLang="uk-UA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(недотримання вимог щодо прийняття антикорупційної програми, щодо проведення спеціальної перевірки, щодо проведення службового розслідування, щодо забезпечення каналів для повідомлень тощо).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344091" y="1099779"/>
            <a:ext cx="8474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400853" y="5614181"/>
            <a:ext cx="10482627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Корупція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 — негативне суспільне явище, яке проявляється в злочинному використанні 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службовими особами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, 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hlinkClick r:id="rId5"/>
              </a:rPr>
              <a:t>громадськими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 і 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hlinkClick r:id="rId6"/>
              </a:rPr>
              <a:t>політичними діячами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 їх прав і посадових можливостей з метою особистого збагачення.</a:t>
            </a:r>
            <a:endParaRPr lang="uk-UA" sz="11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3057560" y="261256"/>
            <a:ext cx="5669280" cy="74023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Вимоги до повідомлення</a:t>
            </a:r>
            <a:endParaRPr lang="ru-RU" altLang="uk-U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43083" y="1132114"/>
            <a:ext cx="11235407" cy="49426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     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Держава заохочує викривачів та </a:t>
            </a:r>
            <a:r>
              <a:rPr lang="uk-UA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сприяє їм у повідомленні 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 можливі факти корупційних або пов’язаних з корупцією правопорушень, інших порушень цього Закону </a:t>
            </a:r>
            <a:r>
              <a:rPr lang="uk-UA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усно та письмово.</a:t>
            </a:r>
            <a:endParaRPr lang="uk-UA" b="1" dirty="0" smtClean="0"/>
          </a:p>
          <a:p>
            <a:pPr algn="just"/>
            <a:endParaRPr lang="ru-RU" b="1" dirty="0"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     </a:t>
            </a:r>
            <a:r>
              <a:rPr lang="ru-RU" b="1" dirty="0" err="1" smtClean="0">
                <a:latin typeface="Georgia" panose="02040502050405020303" pitchFamily="18" charset="0"/>
              </a:rPr>
              <a:t>Повідомлення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викривача</a:t>
            </a:r>
            <a:r>
              <a:rPr lang="ru-RU" b="1" dirty="0">
                <a:latin typeface="Georgia" panose="02040502050405020303" pitchFamily="18" charset="0"/>
              </a:rPr>
              <a:t> про </a:t>
            </a:r>
            <a:r>
              <a:rPr lang="ru-RU" b="1" dirty="0" err="1">
                <a:latin typeface="Georgia" panose="02040502050405020303" pitchFamily="18" charset="0"/>
              </a:rPr>
              <a:t>можливі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факти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корупційних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правопорушень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має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містити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наступну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інформацію</a:t>
            </a:r>
            <a:r>
              <a:rPr lang="uk-UA" b="1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algn="just"/>
            <a:endParaRPr lang="uk-UA" b="1" i="0" dirty="0" smtClean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фактичні дані, зокрема про обставини правопорушення, місце і час його вчинення, особу, яка вчинила правопорушення;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надана інформація має бути достовірною, на переконання викривача;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інформація стала відома викривачу у зв’язку з його трудовою, професійною, господарською, громадською, науковою діяльністю, проходженням служби чи навчання або участю у передбачених законодавством процедурах, які є обов’язковими для початку такої діяльності, проходження служби чи навчання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just"/>
            <a:endParaRPr lang="uk-UA" b="0" i="0" dirty="0" smtClean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     Відповідно до Закону повідомлення про можливі факти корупційних правопорушень </a:t>
            </a:r>
            <a:r>
              <a:rPr lang="uk-UA" b="1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може бути здійснене викривачем без зазначення авторства (анонімно)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(п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. 7 ч. 2 ст. </a:t>
            </a:r>
            <a:r>
              <a:rPr lang="uk-UA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uk-UA" baseline="30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1A1A22"/>
                </a:solidFill>
                <a:latin typeface="Georgia" panose="02040502050405020303" pitchFamily="18" charset="0"/>
              </a:rPr>
              <a:t> 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Закону) </a:t>
            </a:r>
            <a:r>
              <a:rPr lang="uk-UA" b="1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або із зазначенням авторства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.</a:t>
            </a:r>
            <a:endParaRPr lang="uk-UA" b="0" i="0" dirty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877095" y="200268"/>
            <a:ext cx="5669280" cy="7315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Яким чином повідомити?</a:t>
            </a:r>
            <a:endParaRPr lang="ru-RU" altLang="uk-UA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93" y="1058072"/>
            <a:ext cx="1785023" cy="17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33" y="2394819"/>
            <a:ext cx="1735608" cy="171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85" y="3852573"/>
            <a:ext cx="1742645" cy="15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41" y="1513460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16" y="2876679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41" y="4239898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8385048" y="1325737"/>
            <a:ext cx="3672935" cy="138499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спеціальні телефонні лінії</a:t>
            </a:r>
            <a:r>
              <a:rPr kumimoji="0" lang="en-US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uk-UA" altLang="uk-UA" b="1" kern="0" dirty="0" smtClean="0">
                <a:latin typeface="Georgia" panose="02040502050405020303" pitchFamily="18" charset="0"/>
              </a:rPr>
              <a:t>сектору з питань запобігання та виявлення корупції Головного управління Держгеокадастру у Вінницькій області (0432) 52-54-52, 52-54-51</a:t>
            </a:r>
            <a:endParaRPr lang="uk-UA" altLang="uk-UA" b="1" kern="0" dirty="0" smtClean="0">
              <a:latin typeface="Georgia" panose="02040502050405020303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altLang="uk-UA" b="1" u="sng" kern="0" dirty="0" smtClean="0">
                <a:latin typeface="Georgia" panose="02040502050405020303" pitchFamily="18" charset="0"/>
              </a:rPr>
              <a:t>(</a:t>
            </a:r>
            <a:r>
              <a:rPr lang="uk-UA" altLang="uk-UA" b="1" u="sng" kern="0" dirty="0" smtClean="0">
                <a:latin typeface="Georgia" panose="02040502050405020303" pitchFamily="18" charset="0"/>
              </a:rPr>
              <a:t>0432) </a:t>
            </a:r>
            <a:r>
              <a:rPr lang="uk-UA" altLang="uk-UA" b="1" u="sng" kern="0" dirty="0" smtClean="0">
                <a:latin typeface="Georgia" panose="02040502050405020303" pitchFamily="18" charset="0"/>
              </a:rPr>
              <a:t>272-45-06, (044) </a:t>
            </a:r>
            <a:r>
              <a:rPr lang="uk-UA" altLang="uk-UA" b="1" u="sng" kern="0" dirty="0" smtClean="0">
                <a:latin typeface="Georgia" panose="02040502050405020303" pitchFamily="18" charset="0"/>
              </a:rPr>
              <a:t>--254-73-94</a:t>
            </a:r>
            <a:endParaRPr kumimoji="0" lang="uk-UA" altLang="uk-UA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8385048" y="2500366"/>
            <a:ext cx="3672935" cy="90120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офіційні </a:t>
            </a: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веб-сайт ГУ ДГК у Вінницькій області</a:t>
            </a:r>
            <a:endParaRPr kumimoji="0" lang="uk-UA" altLang="uk-U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uk-UA" altLang="uk-UA" sz="1200" b="1" kern="0" dirty="0" smtClean="0">
              <a:latin typeface="Georgia" panose="02040502050405020303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1200" b="1" u="sng" kern="0" dirty="0">
                <a:latin typeface="Georgia" panose="02040502050405020303" pitchFamily="18" charset="0"/>
              </a:rPr>
              <a:t>https://vinnytska.land.gov.ua/</a:t>
            </a:r>
            <a:endParaRPr kumimoji="0" lang="uk-UA" altLang="uk-UA" sz="12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sym typeface="Arial" panose="020B0604020202020204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8385048" y="3758185"/>
            <a:ext cx="3672935" cy="140591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засоби електронного</a:t>
            </a:r>
            <a:b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зв’язку сектору запобігання корупції</a:t>
            </a:r>
            <a:endParaRPr kumimoji="0" lang="uk-UA" altLang="uk-U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b="1" kern="0" dirty="0">
              <a:latin typeface="Georgia" panose="02040502050405020303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b="1" u="sng" kern="0" dirty="0">
                <a:latin typeface="Georgia" panose="02040502050405020303" pitchFamily="18" charset="0"/>
              </a:rPr>
              <a:t>vn.anticor@land.gov.ua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4" descr="https://ic.pics.livejournal.com/slavikap/52009501/1793504/1793504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2" y="1345474"/>
            <a:ext cx="4572821" cy="50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121408" y="164592"/>
            <a:ext cx="8769096" cy="72237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Гарантії захисту викривачів</a:t>
            </a:r>
            <a:endParaRPr lang="ru-RU" altLang="uk-UA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4" name="Google Shape;66;p14"/>
          <p:cNvSpPr txBox="1"/>
          <p:nvPr/>
        </p:nvSpPr>
        <p:spPr>
          <a:xfrm>
            <a:off x="283464" y="970838"/>
            <a:ext cx="11565854" cy="6609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викривачем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корупційних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корупцією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«Про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запобігання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корупції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та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Законом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"Про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запобігання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корупції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нормативно-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правовими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актами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err="1"/>
              <a:t>Викривач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право:бути</a:t>
            </a:r>
            <a:r>
              <a:rPr lang="ru-RU" sz="1800" dirty="0"/>
              <a:t> </a:t>
            </a:r>
            <a:r>
              <a:rPr lang="ru-RU" sz="1800" dirty="0" err="1"/>
              <a:t>повідомленим</a:t>
            </a:r>
            <a:r>
              <a:rPr lang="ru-RU" sz="1800" dirty="0"/>
              <a:t> про </a:t>
            </a:r>
            <a:r>
              <a:rPr lang="ru-RU" sz="1800" dirty="0" err="1"/>
              <a:t>свої</a:t>
            </a:r>
            <a:r>
              <a:rPr lang="ru-RU" sz="1800" dirty="0"/>
              <a:t> права та </a:t>
            </a:r>
            <a:r>
              <a:rPr lang="ru-RU" sz="1800" dirty="0" err="1"/>
              <a:t>обов’язки</a:t>
            </a:r>
            <a:r>
              <a:rPr lang="ru-RU" sz="1800" dirty="0"/>
              <a:t>, </a:t>
            </a:r>
            <a:r>
              <a:rPr lang="ru-RU" sz="1800" dirty="0" err="1"/>
              <a:t>передбачені</a:t>
            </a:r>
            <a:r>
              <a:rPr lang="ru-RU" sz="1800" dirty="0"/>
              <a:t> Законом </a:t>
            </a:r>
            <a:r>
              <a:rPr lang="ru-RU" sz="1800" dirty="0" err="1"/>
              <a:t>України</a:t>
            </a:r>
            <a:r>
              <a:rPr lang="ru-RU" sz="1800" dirty="0"/>
              <a:t> «Про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корупції</a:t>
            </a:r>
            <a:r>
              <a:rPr lang="ru-RU" sz="1800" dirty="0"/>
              <a:t>»;</a:t>
            </a:r>
          </a:p>
          <a:p>
            <a:r>
              <a:rPr lang="ru-RU" sz="1800" dirty="0" err="1"/>
              <a:t>подавати</a:t>
            </a:r>
            <a:r>
              <a:rPr lang="ru-RU" sz="1800" dirty="0"/>
              <a:t> </a:t>
            </a:r>
            <a:r>
              <a:rPr lang="ru-RU" sz="1800" dirty="0" err="1"/>
              <a:t>докази</a:t>
            </a:r>
            <a:r>
              <a:rPr lang="ru-RU" sz="1800" dirty="0"/>
              <a:t> на </a:t>
            </a:r>
            <a:r>
              <a:rPr lang="ru-RU" sz="1800" dirty="0" err="1"/>
              <a:t>підтвердження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 заяви;</a:t>
            </a:r>
          </a:p>
          <a:p>
            <a:r>
              <a:rPr lang="ru-RU" sz="1800" dirty="0" err="1"/>
              <a:t>отримувати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уповноваженого</a:t>
            </a:r>
            <a:r>
              <a:rPr lang="ru-RU" sz="1800" dirty="0"/>
              <a:t> органу, до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подав </a:t>
            </a:r>
            <a:r>
              <a:rPr lang="ru-RU" sz="1800" dirty="0" err="1"/>
              <a:t>повідомлення</a:t>
            </a:r>
            <a:r>
              <a:rPr lang="ru-RU" sz="1800" dirty="0"/>
              <a:t>, </a:t>
            </a:r>
            <a:r>
              <a:rPr lang="ru-RU" sz="1800" dirty="0" err="1"/>
              <a:t>підтвердження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прийняття</a:t>
            </a:r>
            <a:r>
              <a:rPr lang="ru-RU" sz="1800" dirty="0"/>
              <a:t> і </a:t>
            </a:r>
            <a:r>
              <a:rPr lang="ru-RU" sz="1800" dirty="0" err="1"/>
              <a:t>реєстрації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давати</a:t>
            </a:r>
            <a:r>
              <a:rPr lang="ru-RU" sz="1800" dirty="0"/>
              <a:t> </a:t>
            </a:r>
            <a:r>
              <a:rPr lang="ru-RU" sz="1800" dirty="0" err="1"/>
              <a:t>пояснення</a:t>
            </a:r>
            <a:r>
              <a:rPr lang="ru-RU" sz="1800" dirty="0"/>
              <a:t>, </a:t>
            </a:r>
            <a:r>
              <a:rPr lang="ru-RU" sz="1800" dirty="0" err="1"/>
              <a:t>свідчення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відмовитися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давати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безоплатну</a:t>
            </a:r>
            <a:r>
              <a:rPr lang="ru-RU" sz="1800" dirty="0"/>
              <a:t> </a:t>
            </a:r>
            <a:r>
              <a:rPr lang="ru-RU" sz="1800" dirty="0" err="1"/>
              <a:t>правову</a:t>
            </a:r>
            <a:r>
              <a:rPr lang="ru-RU" sz="1800" dirty="0"/>
              <a:t> </a:t>
            </a:r>
            <a:r>
              <a:rPr lang="ru-RU" sz="1800" dirty="0" err="1"/>
              <a:t>допомогу</a:t>
            </a:r>
            <a:r>
              <a:rPr lang="ru-RU" sz="1800" dirty="0"/>
              <a:t> у </a:t>
            </a:r>
            <a:r>
              <a:rPr lang="ru-RU" sz="1800" dirty="0" err="1"/>
              <a:t>зв’язку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захистом</a:t>
            </a:r>
            <a:r>
              <a:rPr lang="ru-RU" sz="1800" dirty="0"/>
              <a:t> прав </a:t>
            </a:r>
            <a:r>
              <a:rPr lang="ru-RU" sz="1800" dirty="0" err="1"/>
              <a:t>викривача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конфіденційність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повідомляти</a:t>
            </a:r>
            <a:r>
              <a:rPr lang="ru-RU" sz="1800" dirty="0"/>
              <a:t> про </a:t>
            </a:r>
            <a:r>
              <a:rPr lang="ru-RU" sz="1800" dirty="0" err="1"/>
              <a:t>можливі</a:t>
            </a:r>
            <a:r>
              <a:rPr lang="ru-RU" sz="1800" dirty="0"/>
              <a:t> </a:t>
            </a:r>
            <a:r>
              <a:rPr lang="ru-RU" sz="1800" dirty="0" err="1"/>
              <a:t>факти</a:t>
            </a:r>
            <a:r>
              <a:rPr lang="ru-RU" sz="1800" dirty="0"/>
              <a:t> </a:t>
            </a:r>
            <a:r>
              <a:rPr lang="ru-RU" sz="1800" dirty="0" err="1"/>
              <a:t>корупційних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пов’язаних</a:t>
            </a:r>
            <a:r>
              <a:rPr lang="ru-RU" sz="1800" dirty="0"/>
              <a:t> з </a:t>
            </a:r>
            <a:r>
              <a:rPr lang="ru-RU" sz="1800" dirty="0" err="1"/>
              <a:t>корупцією</a:t>
            </a:r>
            <a:r>
              <a:rPr lang="ru-RU" sz="1800" dirty="0"/>
              <a:t> </a:t>
            </a:r>
            <a:r>
              <a:rPr lang="ru-RU" sz="1800" dirty="0" err="1"/>
              <a:t>правопорушень</a:t>
            </a:r>
            <a:r>
              <a:rPr lang="ru-RU" sz="1800" dirty="0"/>
              <a:t>,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порушень</a:t>
            </a:r>
            <a:r>
              <a:rPr lang="ru-RU" sz="1800" dirty="0"/>
              <a:t> Закону </a:t>
            </a:r>
            <a:r>
              <a:rPr lang="ru-RU" sz="1800" dirty="0" err="1"/>
              <a:t>України</a:t>
            </a:r>
            <a:r>
              <a:rPr lang="ru-RU" sz="1800" dirty="0"/>
              <a:t> «Про </a:t>
            </a:r>
            <a:r>
              <a:rPr lang="ru-RU" sz="1800" dirty="0" err="1"/>
              <a:t>запобігання</a:t>
            </a:r>
            <a:r>
              <a:rPr lang="ru-RU" sz="1800" dirty="0"/>
              <a:t> </a:t>
            </a:r>
            <a:r>
              <a:rPr lang="ru-RU" sz="1800" dirty="0" err="1"/>
              <a:t>корупції</a:t>
            </a:r>
            <a:r>
              <a:rPr lang="ru-RU" sz="1800" dirty="0"/>
              <a:t>» без </a:t>
            </a:r>
            <a:r>
              <a:rPr lang="ru-RU" sz="1800" dirty="0" err="1"/>
              <a:t>зазначення</a:t>
            </a:r>
            <a:r>
              <a:rPr lang="ru-RU" sz="1800" dirty="0"/>
              <a:t> </a:t>
            </a:r>
            <a:r>
              <a:rPr lang="ru-RU" sz="1800" dirty="0" err="1"/>
              <a:t>відомостей</a:t>
            </a:r>
            <a:r>
              <a:rPr lang="ru-RU" sz="1800" dirty="0"/>
              <a:t> про себе (</a:t>
            </a:r>
            <a:r>
              <a:rPr lang="ru-RU" sz="1800" dirty="0" err="1"/>
              <a:t>анонімно</a:t>
            </a:r>
            <a:r>
              <a:rPr lang="ru-RU" sz="1800" dirty="0"/>
              <a:t>);</a:t>
            </a:r>
          </a:p>
          <a:p>
            <a:r>
              <a:rPr lang="ru-RU" sz="1800" dirty="0"/>
              <a:t>у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загрози</a:t>
            </a:r>
            <a:r>
              <a:rPr lang="ru-RU" sz="1800" dirty="0"/>
              <a:t> </a:t>
            </a:r>
            <a:r>
              <a:rPr lang="ru-RU" sz="1800" dirty="0" err="1"/>
              <a:t>життю</a:t>
            </a:r>
            <a:r>
              <a:rPr lang="ru-RU" sz="1800" dirty="0"/>
              <a:t> і </a:t>
            </a:r>
            <a:r>
              <a:rPr lang="ru-RU" sz="1800" dirty="0" err="1"/>
              <a:t>здоров’ю</a:t>
            </a:r>
            <a:r>
              <a:rPr lang="ru-RU" sz="1800" dirty="0"/>
              <a:t> на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себе та </a:t>
            </a:r>
            <a:r>
              <a:rPr lang="ru-RU" sz="1800" dirty="0" err="1"/>
              <a:t>близьких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, майна та </a:t>
            </a:r>
            <a:r>
              <a:rPr lang="ru-RU" sz="1800" dirty="0" err="1"/>
              <a:t>житла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на </a:t>
            </a:r>
            <a:r>
              <a:rPr lang="ru-RU" sz="1800" dirty="0" err="1"/>
              <a:t>відмову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таких </a:t>
            </a:r>
            <a:r>
              <a:rPr lang="ru-RU" sz="1800" dirty="0" err="1"/>
              <a:t>заходів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відшкодування</a:t>
            </a:r>
            <a:r>
              <a:rPr lang="ru-RU" sz="1800" dirty="0"/>
              <a:t> </a:t>
            </a:r>
            <a:r>
              <a:rPr lang="ru-RU" sz="1800" dirty="0" err="1"/>
              <a:t>витрат</a:t>
            </a:r>
            <a:r>
              <a:rPr lang="ru-RU" sz="1800" dirty="0"/>
              <a:t> у </a:t>
            </a:r>
            <a:r>
              <a:rPr lang="ru-RU" sz="1800" dirty="0" err="1"/>
              <a:t>зв’язку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захистом</a:t>
            </a:r>
            <a:r>
              <a:rPr lang="ru-RU" sz="1800" dirty="0"/>
              <a:t> прав </a:t>
            </a:r>
            <a:r>
              <a:rPr lang="ru-RU" sz="1800" dirty="0" err="1"/>
              <a:t>викривачів</a:t>
            </a:r>
            <a:r>
              <a:rPr lang="ru-RU" sz="1800" dirty="0"/>
              <a:t>, </a:t>
            </a:r>
            <a:r>
              <a:rPr lang="ru-RU" sz="1800" dirty="0" err="1"/>
              <a:t>витрат</a:t>
            </a:r>
            <a:r>
              <a:rPr lang="ru-RU" sz="1800" dirty="0"/>
              <a:t> на адвоката у </a:t>
            </a:r>
            <a:r>
              <a:rPr lang="ru-RU" sz="1800" dirty="0" err="1"/>
              <a:t>зв’язку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захистом</a:t>
            </a:r>
            <a:r>
              <a:rPr lang="ru-RU" sz="1800" dirty="0"/>
              <a:t> прав особи як </a:t>
            </a:r>
            <a:r>
              <a:rPr lang="ru-RU" sz="1800" dirty="0" err="1"/>
              <a:t>викривача</a:t>
            </a:r>
            <a:r>
              <a:rPr lang="ru-RU" sz="1800" dirty="0"/>
              <a:t>, </a:t>
            </a:r>
            <a:r>
              <a:rPr lang="ru-RU" sz="1800" dirty="0" err="1"/>
              <a:t>витрат</a:t>
            </a:r>
            <a:r>
              <a:rPr lang="ru-RU" sz="1800" dirty="0"/>
              <a:t> на </a:t>
            </a:r>
            <a:r>
              <a:rPr lang="ru-RU" sz="1800" dirty="0" err="1"/>
              <a:t>судовий</a:t>
            </a:r>
            <a:r>
              <a:rPr lang="ru-RU" sz="1800" dirty="0"/>
              <a:t> </a:t>
            </a:r>
            <a:r>
              <a:rPr lang="ru-RU" sz="1800" dirty="0" err="1"/>
              <a:t>збір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винагороду</a:t>
            </a:r>
            <a:r>
              <a:rPr lang="ru-RU" sz="1800" dirty="0"/>
              <a:t> у </a:t>
            </a:r>
            <a:r>
              <a:rPr lang="ru-RU" sz="1800" dirty="0" err="1"/>
              <a:t>визначених</a:t>
            </a:r>
            <a:r>
              <a:rPr lang="ru-RU" sz="1800" dirty="0"/>
              <a:t> законом </a:t>
            </a:r>
            <a:r>
              <a:rPr lang="ru-RU" sz="1800" dirty="0" err="1"/>
              <a:t>випадках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отримання</a:t>
            </a:r>
            <a:r>
              <a:rPr lang="ru-RU" sz="1800" dirty="0"/>
              <a:t> </a:t>
            </a:r>
            <a:r>
              <a:rPr lang="ru-RU" sz="1800" dirty="0" err="1"/>
              <a:t>психологічної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;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юридичної</a:t>
            </a:r>
            <a:r>
              <a:rPr lang="ru-RU" sz="1800" dirty="0"/>
              <a:t> </a:t>
            </a:r>
            <a:r>
              <a:rPr lang="ru-RU" sz="1800" dirty="0" err="1"/>
              <a:t>відповідальності</a:t>
            </a:r>
            <a:r>
              <a:rPr lang="ru-RU" sz="1800" dirty="0"/>
              <a:t> у </a:t>
            </a:r>
            <a:r>
              <a:rPr lang="ru-RU" sz="1800" dirty="0" err="1"/>
              <a:t>визначених</a:t>
            </a:r>
            <a:r>
              <a:rPr lang="ru-RU" sz="1800" dirty="0"/>
              <a:t> законом </a:t>
            </a:r>
            <a:r>
              <a:rPr lang="ru-RU" sz="1800" dirty="0" err="1"/>
              <a:t>випадках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отримувати</a:t>
            </a:r>
            <a:r>
              <a:rPr lang="ru-RU" sz="1800" dirty="0"/>
              <a:t> </a:t>
            </a:r>
            <a:r>
              <a:rPr lang="ru-RU" sz="1800" dirty="0" err="1"/>
              <a:t>інформацію</a:t>
            </a:r>
            <a:r>
              <a:rPr lang="ru-RU" sz="1800" dirty="0"/>
              <a:t> про стан та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розгляду</a:t>
            </a:r>
            <a:r>
              <a:rPr lang="ru-RU" sz="1800" dirty="0"/>
              <a:t>, </a:t>
            </a:r>
            <a:r>
              <a:rPr lang="ru-RU" sz="1800" dirty="0" err="1"/>
              <a:t>перевірки</a:t>
            </a:r>
            <a:r>
              <a:rPr lang="ru-RU" sz="1800" dirty="0"/>
              <a:t> та/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розслідування</a:t>
            </a:r>
            <a:r>
              <a:rPr lang="ru-RU" sz="1800" dirty="0"/>
              <a:t> за фактом </a:t>
            </a:r>
            <a:r>
              <a:rPr lang="ru-RU" sz="1800" dirty="0" err="1"/>
              <a:t>повідомлення</a:t>
            </a:r>
            <a:r>
              <a:rPr lang="ru-RU" sz="1800" dirty="0"/>
              <a:t> ним </a:t>
            </a:r>
            <a:r>
              <a:rPr lang="ru-RU" sz="1800" dirty="0" err="1"/>
              <a:t>інформації</a:t>
            </a:r>
            <a:r>
              <a:rPr lang="ru-RU" sz="1800" dirty="0"/>
              <a:t>.</a:t>
            </a:r>
          </a:p>
          <a:p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uk-UA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1" u="none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sng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6;p14"/>
          <p:cNvSpPr txBox="1"/>
          <p:nvPr/>
        </p:nvSpPr>
        <p:spPr>
          <a:xfrm>
            <a:off x="405021" y="1044004"/>
            <a:ext cx="11717382" cy="2935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60363" algn="just"/>
            <a:r>
              <a:rPr lang="uk-UA" sz="1750" b="1" dirty="0">
                <a:latin typeface="Georgia" panose="02040502050405020303" pitchFamily="18" charset="0"/>
                <a:cs typeface="Arial" panose="020B0604020202020204" pitchFamily="34" charset="0"/>
              </a:rPr>
              <a:t>Викривачу та його близьким особам у зв’язку з повідомленням про корупцію </a:t>
            </a:r>
            <a:r>
              <a:rPr lang="uk-UA" sz="1750" b="1" u="sng" dirty="0">
                <a:latin typeface="Georgia" panose="02040502050405020303" pitchFamily="18" charset="0"/>
                <a:cs typeface="Arial" panose="020B0604020202020204" pitchFamily="34" charset="0"/>
              </a:rPr>
              <a:t>не може </a:t>
            </a:r>
            <a:r>
              <a:rPr lang="uk-UA" sz="1750" b="1" u="sng" dirty="0" smtClean="0">
                <a:latin typeface="Georgia" panose="02040502050405020303" pitchFamily="18" charset="0"/>
                <a:cs typeface="Arial" panose="020B0604020202020204" pitchFamily="34" charset="0"/>
              </a:rPr>
              <a:t>бути:</a:t>
            </a: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uk-UA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2651732" y="179484"/>
            <a:ext cx="6654883" cy="65314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 трудових прав викривача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6" y="1570234"/>
            <a:ext cx="2175564" cy="1982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15" y="1457023"/>
            <a:ext cx="2529203" cy="2096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9018" y="2464526"/>
            <a:ext cx="1300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ДОГАНА!</a:t>
            </a:r>
          </a:p>
        </p:txBody>
      </p:sp>
      <p:sp>
        <p:nvSpPr>
          <p:cNvPr id="11" name="Google Shape;66;p14"/>
          <p:cNvSpPr txBox="1"/>
          <p:nvPr/>
        </p:nvSpPr>
        <p:spPr>
          <a:xfrm>
            <a:off x="405021" y="4423770"/>
            <a:ext cx="11717382" cy="1075694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b="1" dirty="0" smtClean="0">
                <a:latin typeface="Georgia" panose="02040502050405020303" pitchFamily="18" charset="0"/>
              </a:rPr>
              <a:t>НАЗК </a:t>
            </a:r>
            <a:r>
              <a:rPr lang="uk-UA" altLang="uk-UA" b="1" dirty="0">
                <a:latin typeface="Georgia" panose="02040502050405020303" pitchFamily="18" charset="0"/>
              </a:rPr>
              <a:t>може бути залучено як третя особа, яка не заявляє самостійних вимог щодо предмета спору, на стороні позивача у справах щодо застосування керівником або роботодавцем чи створення ним загрози застосування негативних заходів впливу до позивача у зв’язку з повідомленням ним або членом його сім’ї про порушення вимог Закону України «Про запобігання корупції» іншою особою</a:t>
            </a:r>
            <a:r>
              <a:rPr lang="ru-RU" altLang="uk-UA" b="1" dirty="0">
                <a:latin typeface="Georgia" panose="02040502050405020303" pitchFamily="18" charset="0"/>
              </a:rPr>
              <a:t>.</a:t>
            </a:r>
            <a:endParaRPr lang="uk-UA" altLang="uk-UA" b="1" dirty="0">
              <a:latin typeface="Georgia" panose="02040502050405020303" pitchFamily="18" charset="0"/>
            </a:endParaRPr>
          </a:p>
          <a:p>
            <a:pPr lvl="0" indent="0" algn="just" eaLnBrk="1" hangingPunct="1">
              <a:buClrTx/>
            </a:pPr>
            <a:r>
              <a:rPr lang="uk-UA" altLang="uk-UA" b="1" dirty="0" smtClean="0">
                <a:latin typeface="Georgia" panose="02040502050405020303" pitchFamily="18" charset="0"/>
              </a:rPr>
              <a:t> </a:t>
            </a:r>
            <a:r>
              <a:rPr lang="uk-UA" altLang="uk-UA" b="1" dirty="0">
                <a:latin typeface="Georgia" panose="02040502050405020303" pitchFamily="18" charset="0"/>
              </a:rPr>
              <a:t/>
            </a:r>
            <a:br>
              <a:rPr lang="uk-UA" altLang="uk-UA" b="1" dirty="0">
                <a:latin typeface="Georgia" panose="02040502050405020303" pitchFamily="18" charset="0"/>
              </a:rPr>
            </a:br>
            <a:r>
              <a:rPr lang="uk-UA" altLang="uk-UA" b="1" dirty="0" smtClean="0">
                <a:latin typeface="Georgia" panose="02040502050405020303" pitchFamily="18" charset="0"/>
              </a:rPr>
              <a:t>                                                                              </a:t>
            </a:r>
            <a:r>
              <a:rPr lang="uk-UA" altLang="uk-UA" sz="16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(</a:t>
            </a:r>
            <a:r>
              <a:rPr lang="uk-UA" altLang="uk-UA" sz="1600" i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частина третя статті 49 Кодексу адміністративного судочинства України, </a:t>
            </a:r>
          </a:p>
          <a:p>
            <a:pPr lvl="0" indent="0" algn="just" eaLnBrk="1" hangingPunct="1">
              <a:buClrTx/>
            </a:pPr>
            <a:r>
              <a:rPr lang="uk-UA" altLang="uk-UA" sz="1600" i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                                                                      частина </a:t>
            </a:r>
            <a:r>
              <a:rPr lang="uk-UA" altLang="uk-UA" sz="1600" i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другої статті 53 Цивільного процесуального кодексу України</a:t>
            </a:r>
            <a:r>
              <a:rPr lang="uk-UA" altLang="uk-UA" sz="16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).</a:t>
            </a:r>
          </a:p>
          <a:p>
            <a:pPr algn="just" eaLnBrk="1" hangingPunct="1"/>
            <a:endParaRPr lang="uk-UA" altLang="uk-UA" dirty="0">
              <a:latin typeface="Georgia" panose="02040502050405020303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43200" y="1737407"/>
            <a:ext cx="6400800" cy="2146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60363" algn="just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 відмовлено у прийнятті на роботу;                                                                                   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звільнено чи примушено до звільнення;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притягнуто до дисциплінарної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відповідальності;</a:t>
            </a:r>
          </a:p>
          <a:p>
            <a:pPr lvl="0" algn="just"/>
            <a:r>
              <a:rPr lang="uk-UA" alt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      - </a:t>
            </a:r>
            <a:r>
              <a:rPr lang="uk-UA" altLang="uk-UA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підданий з боку керівника або роботодавця іншим негативним заходам впливу (переведення, атестація, зміна умов праці, відмова в призначенні на вищу посаду, скорочення заробітної плати тощо) або загрозі таких заходів</a:t>
            </a:r>
            <a:r>
              <a:rPr lang="uk-UA" altLang="uk-UA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uk-UA" dirty="0" smtClean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just"/>
            <a:endParaRPr lang="uk-UA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403153" y="3907946"/>
            <a:ext cx="7590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uk-UA" sz="1600" i="1" dirty="0">
                <a:solidFill>
                  <a:srgbClr val="30303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uk-UA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частина третя статті </a:t>
            </a:r>
            <a:r>
              <a:rPr lang="uk-UA" altLang="uk-UA" sz="1600" i="1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53-4 </a:t>
            </a:r>
            <a:r>
              <a:rPr lang="uk-UA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Закону України </a:t>
            </a:r>
            <a:r>
              <a:rPr lang="ru-RU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uk-UA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Про запобігання корупції</a:t>
            </a:r>
            <a:r>
              <a:rPr lang="ru-RU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»</a:t>
            </a:r>
            <a:r>
              <a:rPr lang="en-US" altLang="uk-UA" sz="1600" i="1" dirty="0">
                <a:solidFill>
                  <a:srgbClr val="30303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uk-UA" altLang="uk-UA" sz="1600" i="1" dirty="0">
              <a:solidFill>
                <a:srgbClr val="303030"/>
              </a:solidFill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728</TotalTime>
  <Words>1164</Words>
  <Application>Microsoft Office PowerPoint</Application>
  <PresentationFormat>Широкоэкранный</PresentationFormat>
  <Paragraphs>124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Georgia</vt:lpstr>
      <vt:lpstr>Georgia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Оксана Безкоровайна</cp:lastModifiedBy>
  <cp:revision>47</cp:revision>
  <dcterms:created xsi:type="dcterms:W3CDTF">2021-01-22T08:11:27Z</dcterms:created>
  <dcterms:modified xsi:type="dcterms:W3CDTF">2024-08-15T15:41:02Z</dcterms:modified>
</cp:coreProperties>
</file>