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12"/>
  </p:notesMasterIdLst>
  <p:sldIdLst>
    <p:sldId id="257" r:id="rId2"/>
    <p:sldId id="258" r:id="rId3"/>
    <p:sldId id="261" r:id="rId4"/>
    <p:sldId id="259" r:id="rId5"/>
    <p:sldId id="260" r:id="rId6"/>
    <p:sldId id="262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92" autoAdjust="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F16C5-E018-4F6F-A85E-D43B3DDAFC3B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CB23C-DC73-4004-B358-2EC18CCD9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0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1FBBB-90FC-4D90-929C-182E793045F7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588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2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77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5874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2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047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526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632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2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01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4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0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96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8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2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62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3DA-A09E-4B3D-8967-0FEFD5EBB86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44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E3DA-A09E-4B3D-8967-0FEFD5EBB867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04CE00-4799-4E90-B5EA-BBAF699193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1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D6C0CCB-1D2A-4741-8CF1-8FBF13FD871E}"/>
              </a:ext>
            </a:extLst>
          </p:cNvPr>
          <p:cNvSpPr txBox="1"/>
          <p:nvPr/>
        </p:nvSpPr>
        <p:spPr>
          <a:xfrm>
            <a:off x="1058779" y="1185415"/>
            <a:ext cx="10544620" cy="17543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ЕЛЕКТРОННЕ ДЕКЛАРУВАННЯ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ЗА 2024 ЗВІТНИЙ ПЕРІОД (АВТОЗАПОВНЕННЯ)</a:t>
            </a:r>
            <a:endParaRPr lang="uk-UA" sz="4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82" y="3090372"/>
            <a:ext cx="5905411" cy="2624627"/>
          </a:xfrm>
          <a:prstGeom prst="rect">
            <a:avLst/>
          </a:prstGeom>
        </p:spPr>
      </p:pic>
      <p:cxnSp>
        <p:nvCxnSpPr>
          <p:cNvPr id="4" name="Пряма сполучна лінія 16">
            <a:extLst>
              <a:ext uri="{FF2B5EF4-FFF2-40B4-BE49-F238E27FC236}">
                <a16:creationId xmlns="" xmlns:a16="http://schemas.microsoft.com/office/drawing/2014/main" id="{4B9F1116-975E-4D77-9034-B9F5CABEF51D}"/>
              </a:ext>
            </a:extLst>
          </p:cNvPr>
          <p:cNvCxnSpPr>
            <a:cxnSpLocks/>
          </p:cNvCxnSpPr>
          <p:nvPr/>
        </p:nvCxnSpPr>
        <p:spPr>
          <a:xfrm flipH="1">
            <a:off x="930744" y="1185636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 сполучна лінія 16">
            <a:extLst>
              <a:ext uri="{FF2B5EF4-FFF2-40B4-BE49-F238E27FC236}">
                <a16:creationId xmlns="" xmlns:a16="http://schemas.microsoft.com/office/drawing/2014/main" id="{4B9F1116-975E-4D77-9034-B9F5CABEF51D}"/>
              </a:ext>
            </a:extLst>
          </p:cNvPr>
          <p:cNvCxnSpPr>
            <a:cxnSpLocks/>
          </p:cNvCxnSpPr>
          <p:nvPr/>
        </p:nvCxnSpPr>
        <p:spPr>
          <a:xfrm flipH="1">
            <a:off x="793843" y="6270983"/>
            <a:ext cx="10257487" cy="0"/>
          </a:xfrm>
          <a:prstGeom prst="line">
            <a:avLst/>
          </a:prstGeom>
          <a:ln w="38100">
            <a:solidFill>
              <a:srgbClr val="FBBB1C">
                <a:alpha val="9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2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423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1178169" y="4800600"/>
            <a:ext cx="747346" cy="633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3165231" y="4352192"/>
            <a:ext cx="501161" cy="378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0800000">
            <a:off x="3053861" y="5433646"/>
            <a:ext cx="501161" cy="549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43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0641" b="3590"/>
          <a:stretch/>
        </p:blipFill>
        <p:spPr>
          <a:xfrm>
            <a:off x="0" y="79132"/>
            <a:ext cx="12192000" cy="6778868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6154615" y="1415562"/>
            <a:ext cx="615462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367954" y="940777"/>
            <a:ext cx="378069" cy="334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7367954" y="1828800"/>
            <a:ext cx="378069" cy="334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5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537" y="342900"/>
            <a:ext cx="118520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   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скористатися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функцією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Автозаповнення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оберіть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Звертаю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автозаповнити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виду: “</a:t>
            </a:r>
            <a:r>
              <a:rPr lang="ru-RU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щорічна</a:t>
            </a:r>
            <a:r>
              <a:rPr lang="ru-RU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та “кандидата на посаду”.</a:t>
            </a:r>
            <a:br>
              <a:rPr lang="ru-RU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Декларація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виду “при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звільненні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не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автозаповнюється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верніть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 ласка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АВТОЗАПОВНЕННЯ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довідковою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чернетки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перевіривши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достовірність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Отже, для того щоб отримати відповідне </a:t>
            </a: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АВТОЗАПОВНЕННЯ РОЗДІЛІВ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(зліва натиснути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1213592" y="2446181"/>
            <a:ext cx="85191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93531" y="2882112"/>
            <a:ext cx="11071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Обрати </a:t>
            </a:r>
            <a:r>
              <a:rPr lang="uk-UA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 об</a:t>
            </a:r>
            <a:r>
              <a:rPr 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єкти</a:t>
            </a:r>
            <a:r>
              <a:rPr lang="uk-UA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всіх </a:t>
            </a:r>
            <a:r>
              <a:rPr lang="uk-UA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розділів» (дивитися 4-5-6 слайд).</a:t>
            </a:r>
          </a:p>
          <a:p>
            <a:pPr marL="285750" indent="-285750" algn="just"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натисканні відповідної клавіші у Вас автоматично будуть заповнені такі розділи:</a:t>
            </a:r>
          </a:p>
          <a:p>
            <a:pPr marL="285750" indent="-285750" algn="just">
              <a:buFontTx/>
              <a:buChar char="-"/>
            </a:pPr>
            <a:r>
              <a:rPr lang="ru-RU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buFontTx/>
              <a:buChar char="-"/>
            </a:pPr>
            <a:r>
              <a:rPr lang="ru-RU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 ІНФОРМУЄМО, ЩО ВІДОМОСТІ ПРО ЗЕМЕЛЬНІ ДІЛІЯНКИ МОЖУТЬ ДУБЛЮВАТИСЯ З ДАНИМИ ДЕРЖАВНОГО РЕЄСТРУ РЕЧОВИХ ПРАВ НА НЕРХОМЕ МАЙНО, ДЛЯ ЦЬОГО Вам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зняти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єкту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цього блоку;</a:t>
            </a:r>
          </a:p>
          <a:p>
            <a:pPr marL="285750" indent="-285750" algn="just">
              <a:buFontTx/>
              <a:buChar char="-"/>
            </a:pPr>
            <a:r>
              <a:rPr lang="ru-RU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незавершеного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buFontTx/>
              <a:buChar char="-"/>
            </a:pPr>
            <a:r>
              <a:rPr lang="ru-RU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папери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buFontTx/>
              <a:buChar char="-"/>
            </a:pPr>
            <a:r>
              <a:rPr lang="ru-RU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buFontTx/>
              <a:buChar char="-"/>
            </a:pPr>
            <a:r>
              <a:rPr lang="ru-RU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«Доходи, у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20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0641" b="34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0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0256" b="5128"/>
          <a:stretch/>
        </p:blipFill>
        <p:spPr>
          <a:xfrm>
            <a:off x="0" y="114300"/>
            <a:ext cx="12192000" cy="6392009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7121769" y="2532185"/>
            <a:ext cx="1283677" cy="993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9381392" y="1415562"/>
            <a:ext cx="905608" cy="1028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0800000">
            <a:off x="9463453" y="3446585"/>
            <a:ext cx="905608" cy="1028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0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5898"/>
          <a:stretch/>
        </p:blipFill>
        <p:spPr>
          <a:xfrm>
            <a:off x="100484" y="237392"/>
            <a:ext cx="12091516" cy="6620608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>
            <a:off x="4452776" y="3270738"/>
            <a:ext cx="813816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1635368" y="4413738"/>
            <a:ext cx="1441939" cy="773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6200000">
            <a:off x="4393340" y="5316533"/>
            <a:ext cx="932688" cy="813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7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369" y="79131"/>
            <a:ext cx="12080631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Отже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«Часткове </a:t>
            </a:r>
            <a:r>
              <a:rPr lang="uk-UA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автозаповнення</a:t>
            </a:r>
            <a:r>
              <a:rPr lang="uk-UA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чернетки декларації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дозволяє НАЗК зібрати для декларанта дані про його та членів сім’ї майно і доходи, які знає про них держава, та автоматизований доступ до яких має НАЗК.</a:t>
            </a:r>
            <a:endParaRPr lang="ru-RU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Зокрема, НАЗК, надало можливість допомогти декларанту зібрати інформацію із 14 реєстрів, до яких НАЗК має автоматизований доступ, </a:t>
            </a:r>
            <a:r>
              <a:rPr lang="uk-UA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часткового заповнення 9 із 16 розділів декларації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тому числі стосовно членів сім’ї, які погодились на це, підтвердивши це за допомогою мобільного застосунку “Дія”»,</a:t>
            </a:r>
            <a:endParaRPr lang="ru-RU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Завдяки новій функції декларант має можливість не лише швидше заповнити декларацію, а й побачити неактуальну інформацію або помилки                   в інших реєстрах, виправити їх, що може стати йому в нагоді в майбутньому.        Подальше збільшення обсягу інформації, що може бути перенесена у чернетку декларації, можливо за умови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оцифрування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документів. Це збереже документи від втрати, що особливо актуально в час повномасштабної війни, коли паперові дані можуть бути знищені в одну мить.</a:t>
            </a:r>
            <a:endParaRPr lang="ru-RU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«Одна кнопка «</a:t>
            </a:r>
            <a:r>
              <a:rPr lang="uk-UA" b="1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Автозаповнення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передбачає три кроки декларанта до мети.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Перший крок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збір інформації про себе та членів сім’ї через функцію “Дані для декларації” з використанням мобільного застосунку “Дія”. </a:t>
            </a:r>
            <a:endParaRPr lang="ru-RU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Другий крок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обрання із запропонованих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обʼєктів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декларування ті, що мають бути перенесені у чернетку декларації, та перевірка достовірності даних про такі об’єкти. </a:t>
            </a:r>
            <a:endParaRPr lang="ru-RU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Третій крок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підтвердження перенесення обраних об'єктів до чернетки декларації та її подання. </a:t>
            </a:r>
            <a:endParaRPr lang="ru-RU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Хочу наголосити, що автоматизоване перенесення даних не звільняє декларанта від обов'язку зазначення у декларації всієї інформації про свої активи і доходи, у тому числі додаткової інформації, яка відсутня або не може бути перенесена з реєстрів. </a:t>
            </a:r>
            <a:endParaRPr lang="ru-RU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Додатково інформую, що </a:t>
            </a:r>
            <a:r>
              <a:rPr lang="uk-UA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сформувати довідку “Дані для декларації” можливо один раз на рік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отже раджу формувати її в період кампанії декларування та уважно слідкувати за застереженнями у довідці, оскільки інформація з окремих реєстрів, наприклад, про корпоративні права та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бенефіціарство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надається на дату формування довідки “Дані для декларації”, а не на кінець звітного періоду. </a:t>
            </a:r>
            <a:endParaRPr lang="ru-RU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Враховуючи викладене зазначаємо, що уже зараз всі декларанти, які раніше отримували довідку “Дані для декларації” за 2023 рік зможуть протестувати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автозаповнення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створивши нову чернетку декларації, звісно, не подаючи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її.     Особливо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корисною ця функція є для кандидатів на посади, декларантів, які подаватимуть декларацію вперше,  також тих, хто через наявне право на відтермінування строків подачі декларації подаватиме її одразу за 2021, 2022, 2023 та 2024 роки.</a:t>
            </a:r>
            <a:endParaRPr lang="ru-RU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0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141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14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3723" y="1305342"/>
            <a:ext cx="1157067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кроком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автозаповненні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буде «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обрання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Roboto"/>
              </a:rPr>
              <a:t/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обʼєкти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автоматично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чернетки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(доходи,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 завершили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достовірність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натисніть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бажаєте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повернутись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натисніть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Повернутись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обʼєктів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бажаєте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натисніть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Вийти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автозаповнення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Зокрема, натиснувши кнопку            «ДАЛІ»,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підтверджуєте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достовірність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бажаєте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перенести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чернетки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«Ок»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Попереджаємо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366-2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172-6 Кодексу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недостовірних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бажаєте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Повернутись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обʼєктів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бажаєте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вручну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Вийти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автозаповнення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Перенесені</a:t>
            </a:r>
            <a:r>
              <a:rPr lang="ru-RU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i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чернетки</a:t>
            </a:r>
            <a:r>
              <a:rPr lang="ru-RU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позначені</a:t>
            </a:r>
            <a:r>
              <a:rPr lang="ru-RU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жовтим</a:t>
            </a:r>
            <a:r>
              <a:rPr lang="ru-RU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кольором</a:t>
            </a:r>
            <a:r>
              <a:rPr lang="ru-RU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754316" y="3622431"/>
            <a:ext cx="527539" cy="184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3476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991</TotalTime>
  <Words>510</Words>
  <Application>Microsoft Office PowerPoint</Application>
  <PresentationFormat>Широкоэкранный</PresentationFormat>
  <Paragraphs>29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Antiqua</vt:lpstr>
      <vt:lpstr>Arial</vt:lpstr>
      <vt:lpstr>Calibri</vt:lpstr>
      <vt:lpstr>Century Gothic</vt:lpstr>
      <vt:lpstr>Open Sans</vt:lpstr>
      <vt:lpstr>Roboto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Безкоровайна</dc:creator>
  <cp:lastModifiedBy>Оксана Безкоровайна</cp:lastModifiedBy>
  <cp:revision>104</cp:revision>
  <dcterms:created xsi:type="dcterms:W3CDTF">2023-09-11T15:53:58Z</dcterms:created>
  <dcterms:modified xsi:type="dcterms:W3CDTF">2025-02-07T08:43:59Z</dcterms:modified>
</cp:coreProperties>
</file>