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notesMasterIdLst>
    <p:notesMasterId r:id="rId78"/>
  </p:notesMasterIdLst>
  <p:sldIdLst>
    <p:sldId id="257" r:id="rId2"/>
    <p:sldId id="261" r:id="rId3"/>
    <p:sldId id="356" r:id="rId4"/>
    <p:sldId id="262" r:id="rId5"/>
    <p:sldId id="269" r:id="rId6"/>
    <p:sldId id="271" r:id="rId7"/>
    <p:sldId id="264" r:id="rId8"/>
    <p:sldId id="272" r:id="rId9"/>
    <p:sldId id="274" r:id="rId10"/>
    <p:sldId id="276" r:id="rId11"/>
    <p:sldId id="277" r:id="rId12"/>
    <p:sldId id="279" r:id="rId13"/>
    <p:sldId id="280" r:id="rId14"/>
    <p:sldId id="282" r:id="rId15"/>
    <p:sldId id="357" r:id="rId16"/>
    <p:sldId id="284" r:id="rId17"/>
    <p:sldId id="358" r:id="rId18"/>
    <p:sldId id="286" r:id="rId19"/>
    <p:sldId id="359" r:id="rId20"/>
    <p:sldId id="290" r:id="rId21"/>
    <p:sldId id="292" r:id="rId22"/>
    <p:sldId id="360" r:id="rId23"/>
    <p:sldId id="294" r:id="rId24"/>
    <p:sldId id="296" r:id="rId25"/>
    <p:sldId id="299" r:id="rId26"/>
    <p:sldId id="297" r:id="rId27"/>
    <p:sldId id="361" r:id="rId28"/>
    <p:sldId id="363" r:id="rId29"/>
    <p:sldId id="364" r:id="rId30"/>
    <p:sldId id="365" r:id="rId31"/>
    <p:sldId id="301" r:id="rId32"/>
    <p:sldId id="304" r:id="rId33"/>
    <p:sldId id="306" r:id="rId34"/>
    <p:sldId id="302" r:id="rId35"/>
    <p:sldId id="362" r:id="rId36"/>
    <p:sldId id="366" r:id="rId37"/>
    <p:sldId id="367" r:id="rId38"/>
    <p:sldId id="308" r:id="rId39"/>
    <p:sldId id="309" r:id="rId40"/>
    <p:sldId id="312" r:id="rId41"/>
    <p:sldId id="310" r:id="rId42"/>
    <p:sldId id="316" r:id="rId43"/>
    <p:sldId id="318" r:id="rId44"/>
    <p:sldId id="315" r:id="rId45"/>
    <p:sldId id="320" r:id="rId46"/>
    <p:sldId id="321" r:id="rId47"/>
    <p:sldId id="323" r:id="rId48"/>
    <p:sldId id="325" r:id="rId49"/>
    <p:sldId id="326" r:id="rId50"/>
    <p:sldId id="328" r:id="rId51"/>
    <p:sldId id="368" r:id="rId52"/>
    <p:sldId id="369" r:id="rId53"/>
    <p:sldId id="370" r:id="rId54"/>
    <p:sldId id="371" r:id="rId55"/>
    <p:sldId id="330" r:id="rId56"/>
    <p:sldId id="372" r:id="rId57"/>
    <p:sldId id="332" r:id="rId58"/>
    <p:sldId id="373" r:id="rId59"/>
    <p:sldId id="337" r:id="rId60"/>
    <p:sldId id="336" r:id="rId61"/>
    <p:sldId id="338" r:id="rId62"/>
    <p:sldId id="339" r:id="rId63"/>
    <p:sldId id="374" r:id="rId64"/>
    <p:sldId id="375" r:id="rId65"/>
    <p:sldId id="341" r:id="rId66"/>
    <p:sldId id="343" r:id="rId67"/>
    <p:sldId id="345" r:id="rId68"/>
    <p:sldId id="346" r:id="rId69"/>
    <p:sldId id="348" r:id="rId70"/>
    <p:sldId id="376" r:id="rId71"/>
    <p:sldId id="350" r:id="rId72"/>
    <p:sldId id="377" r:id="rId73"/>
    <p:sldId id="351" r:id="rId74"/>
    <p:sldId id="353" r:id="rId75"/>
    <p:sldId id="354" r:id="rId76"/>
    <p:sldId id="355" r:id="rId7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92" autoAdjust="0"/>
  </p:normalViewPr>
  <p:slideViewPr>
    <p:cSldViewPr snapToGrid="0">
      <p:cViewPr varScale="1">
        <p:scale>
          <a:sx n="109" d="100"/>
          <a:sy n="109" d="100"/>
        </p:scale>
        <p:origin x="63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F16C5-E018-4F6F-A85E-D43B3DDAFC3B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CB23C-DC73-4004-B358-2EC18CCD9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03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5889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28627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20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7516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21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48998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57101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24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0858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32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5259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dirty="0">
                <a:latin typeface="Helvetica" panose="020B0604020202020204" pitchFamily="34" charset="0"/>
                <a:cs typeface="Helvetica" panose="020B0604020202020204" pitchFamily="34" charset="0"/>
              </a:rPr>
              <a:t>ППСЗ - Кошти, отримані повіреним від продажу – дохід з моменту їх отримання повіреним 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33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1293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47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8215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48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8334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50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6442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96978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55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2848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57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8463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60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9786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63262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84528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54869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29445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4406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22184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8269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3DA-A09E-4B3D-8967-0FEFD5EBB867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404CE00-4799-4E90-B5EA-BBAF6991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2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3DA-A09E-4B3D-8967-0FEFD5EBB867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04CE00-4799-4E90-B5EA-BBAF6991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77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3DA-A09E-4B3D-8967-0FEFD5EBB867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04CE00-4799-4E90-B5EA-BBAF699193D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5874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3DA-A09E-4B3D-8967-0FEFD5EBB867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04CE00-4799-4E90-B5EA-BBAF6991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623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3DA-A09E-4B3D-8967-0FEFD5EBB867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04CE00-4799-4E90-B5EA-BBAF699193D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047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3DA-A09E-4B3D-8967-0FEFD5EBB867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04CE00-4799-4E90-B5EA-BBAF6991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526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3DA-A09E-4B3D-8967-0FEFD5EBB867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CE00-4799-4E90-B5EA-BBAF6991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632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3DA-A09E-4B3D-8967-0FEFD5EBB867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CE00-4799-4E90-B5EA-BBAF6991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42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3DA-A09E-4B3D-8967-0FEFD5EBB867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CE00-4799-4E90-B5EA-BBAF6991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01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3DA-A09E-4B3D-8967-0FEFD5EBB867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04CE00-4799-4E90-B5EA-BBAF6991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64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3DA-A09E-4B3D-8967-0FEFD5EBB867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04CE00-4799-4E90-B5EA-BBAF6991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06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3DA-A09E-4B3D-8967-0FEFD5EBB867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04CE00-4799-4E90-B5EA-BBAF6991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96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3DA-A09E-4B3D-8967-0FEFD5EBB867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CE00-4799-4E90-B5EA-BBAF6991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98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3DA-A09E-4B3D-8967-0FEFD5EBB867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CE00-4799-4E90-B5EA-BBAF6991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2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3DA-A09E-4B3D-8967-0FEFD5EBB867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CE00-4799-4E90-B5EA-BBAF6991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62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3DA-A09E-4B3D-8967-0FEFD5EBB867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04CE00-4799-4E90-B5EA-BBAF6991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44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E3DA-A09E-4B3D-8967-0FEFD5EBB867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404CE00-4799-4E90-B5EA-BBAF6991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1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iia.gov.ua/services/informaciya-z-derzhavnogo-reyestru-rechovih-prav-na-neruhome-majno" TargetMode="External"/><Relationship Id="rId7" Type="http://schemas.openxmlformats.org/officeDocument/2006/relationships/hyperlink" Target="https://wiki.nazk.gov.ua/0266/" TargetMode="External"/><Relationship Id="rId2" Type="http://schemas.openxmlformats.org/officeDocument/2006/relationships/hyperlink" Target="https://wiki.nazk.gov.ua/4317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iki.nazk.gov.ua/5417/" TargetMode="External"/><Relationship Id="rId5" Type="http://schemas.openxmlformats.org/officeDocument/2006/relationships/hyperlink" Target="https://wiki.nazk.gov.ua/5407/" TargetMode="External"/><Relationship Id="rId4" Type="http://schemas.openxmlformats.org/officeDocument/2006/relationships/hyperlink" Target="https://e.land.gov.ua/servic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nazk.gov.ua/4363/" TargetMode="External"/><Relationship Id="rId2" Type="http://schemas.openxmlformats.org/officeDocument/2006/relationships/hyperlink" Target="https://wiki.nazk.gov.ua/6106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iki.nazk.gov.ua/0268/" TargetMode="External"/><Relationship Id="rId4" Type="http://schemas.openxmlformats.org/officeDocument/2006/relationships/hyperlink" Target="https://wiki.nazk.gov.ua/4369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-driver.mvs.gov.ua/login" TargetMode="External"/><Relationship Id="rId7" Type="http://schemas.openxmlformats.org/officeDocument/2006/relationships/hyperlink" Target="https://wiki.nazk.gov.ua/4399/" TargetMode="External"/><Relationship Id="rId2" Type="http://schemas.openxmlformats.org/officeDocument/2006/relationships/hyperlink" Target="https://wiki.nazk.gov.ua/4392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iki.nazk.gov.ua/4380/" TargetMode="External"/><Relationship Id="rId5" Type="http://schemas.openxmlformats.org/officeDocument/2006/relationships/hyperlink" Target="https://wiki.nazk.gov.ua/4378/" TargetMode="External"/><Relationship Id="rId4" Type="http://schemas.openxmlformats.org/officeDocument/2006/relationships/hyperlink" Target="https://wiki.nazk.gov.ua/4296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cabinet.tax.gov.ua/login" TargetMode="External"/><Relationship Id="rId2" Type="http://schemas.openxmlformats.org/officeDocument/2006/relationships/hyperlink" Target="https://diia.gov.ua/services/dovidka-pro-dohodi" TargetMode="Externa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nazk.gov.ua/6106/" TargetMode="Externa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nazk.gov.ua/4617/" TargetMode="External"/><Relationship Id="rId2" Type="http://schemas.openxmlformats.org/officeDocument/2006/relationships/hyperlink" Target="https://wiki.nazk.gov.ua/4619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iki.nazk.gov.ua/0335/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nazk.gov.ua/4633/" TargetMode="External"/><Relationship Id="rId2" Type="http://schemas.openxmlformats.org/officeDocument/2006/relationships/hyperlink" Target="https://wiki.nazk.gov.ua/6106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iki.nazk.gov.ua/4635/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nazk.gov.ua/4661/" TargetMode="Externa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6C0CCB-1D2A-4741-8CF1-8FBF13FD871E}"/>
              </a:ext>
            </a:extLst>
          </p:cNvPr>
          <p:cNvSpPr txBox="1"/>
          <p:nvPr/>
        </p:nvSpPr>
        <p:spPr>
          <a:xfrm>
            <a:off x="1058779" y="1185415"/>
            <a:ext cx="10544620" cy="17543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ЕЛЕКТРОННЕ ДЕКЛАРУВАННЯ</a:t>
            </a: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ЗА 2024 ЗВІТНИЙ ПЕРІОД</a:t>
            </a:r>
            <a:endParaRPr lang="uk-UA" sz="4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882" y="3090372"/>
            <a:ext cx="5905411" cy="2624627"/>
          </a:xfrm>
          <a:prstGeom prst="rect">
            <a:avLst/>
          </a:prstGeom>
        </p:spPr>
      </p:pic>
      <p:cxnSp>
        <p:nvCxnSpPr>
          <p:cNvPr id="4" name="Пряма сполучна лінія 16">
            <a:extLst>
              <a:ext uri="{FF2B5EF4-FFF2-40B4-BE49-F238E27FC236}">
                <a16:creationId xmlns:a16="http://schemas.microsoft.com/office/drawing/2014/main" xmlns="" id="{4B9F1116-975E-4D77-9034-B9F5CABEF51D}"/>
              </a:ext>
            </a:extLst>
          </p:cNvPr>
          <p:cNvCxnSpPr>
            <a:cxnSpLocks/>
          </p:cNvCxnSpPr>
          <p:nvPr/>
        </p:nvCxnSpPr>
        <p:spPr>
          <a:xfrm flipH="1">
            <a:off x="930744" y="1185636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 сполучна лінія 16">
            <a:extLst>
              <a:ext uri="{FF2B5EF4-FFF2-40B4-BE49-F238E27FC236}">
                <a16:creationId xmlns:a16="http://schemas.microsoft.com/office/drawing/2014/main" xmlns="" id="{4B9F1116-975E-4D77-9034-B9F5CABEF51D}"/>
              </a:ext>
            </a:extLst>
          </p:cNvPr>
          <p:cNvCxnSpPr>
            <a:cxnSpLocks/>
          </p:cNvCxnSpPr>
          <p:nvPr/>
        </p:nvCxnSpPr>
        <p:spPr>
          <a:xfrm flipH="1">
            <a:off x="793843" y="6270983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2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418719F-B576-4788-9FC2-0796471CDE38}"/>
              </a:ext>
            </a:extLst>
          </p:cNvPr>
          <p:cNvSpPr txBox="1"/>
          <p:nvPr/>
        </p:nvSpPr>
        <p:spPr>
          <a:xfrm>
            <a:off x="2034143" y="2032513"/>
            <a:ext cx="897848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Зареєстроване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та фактичне місце </a:t>
            </a: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проживання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uk-UA" sz="22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приклад наведено у наступному 10 слайді)</a:t>
            </a:r>
            <a:endParaRPr lang="uk-UA" sz="22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Інформація про місце реєстрації та фактичного проживання, зазначена у цьому розділі, підлягає дублюванню у розділі 3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«Об’єкти нерухомості».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7F655F5-0F95-4A1F-8640-5A81900C7AFD}"/>
              </a:ext>
            </a:extLst>
          </p:cNvPr>
          <p:cNvSpPr txBox="1"/>
          <p:nvPr/>
        </p:nvSpPr>
        <p:spPr>
          <a:xfrm>
            <a:off x="930744" y="55529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Розділ 2.1. Інформація про суб’єкта декларування</a:t>
            </a: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="" xmlns:a16="http://schemas.microsoft.com/office/drawing/2014/main" id="{36DB885F-D100-4829-8DDE-503D7D0846CD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888094" y="4823837"/>
            <a:ext cx="79288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 smtClean="0">
                <a:solidFill>
                  <a:srgbClr val="1A1A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 адресному блоці декларації необхідно відобразити назву району, територіальної громади.</a:t>
            </a: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0EF7CE8-6A0E-4C6B-A79B-1DBD99DF6B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44" y="4792214"/>
            <a:ext cx="832685" cy="832685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930744" y="2032513"/>
            <a:ext cx="957350" cy="783839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970343" y="3084723"/>
            <a:ext cx="917751" cy="801002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34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625" t="7734" r="13150" b="7867"/>
          <a:stretch/>
        </p:blipFill>
        <p:spPr>
          <a:xfrm>
            <a:off x="0" y="-115982"/>
            <a:ext cx="12192000" cy="680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418719F-B576-4788-9FC2-0796471CDE38}"/>
              </a:ext>
            </a:extLst>
          </p:cNvPr>
          <p:cNvSpPr txBox="1"/>
          <p:nvPr/>
        </p:nvSpPr>
        <p:spPr>
          <a:xfrm>
            <a:off x="1946187" y="1317352"/>
            <a:ext cx="897848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</a:t>
            </a:r>
            <a:r>
              <a:rPr lang="ru-RU" sz="24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ро </a:t>
            </a:r>
            <a:r>
              <a:rPr lang="uk-UA" sz="24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місце роботи або проходження служби (або місце майбутньої роботи чи проходження служби для кандидатів) необхідно вказати</a:t>
            </a:r>
            <a:r>
              <a:rPr lang="ru-RU" sz="24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ru-RU" sz="24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endParaRPr lang="en-US" sz="24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Код ЄДРПОУ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найменування органу, установи, організації, </a:t>
            </a:r>
            <a:r>
              <a:rPr lang="uk-U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підприємства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займану посаду або посаду, на яку претендує кандидат, тип та категорію посади (якщо така є) суб’єкта </a:t>
            </a:r>
            <a:r>
              <a:rPr lang="uk-U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декларування</a:t>
            </a:r>
            <a:endParaRPr lang="uk-UA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6" name="Рисунок 15" descr="Зображення, що містить світлий&#10;&#10;Автоматично згенерований опис">
            <a:extLst>
              <a:ext uri="{FF2B5EF4-FFF2-40B4-BE49-F238E27FC236}">
                <a16:creationId xmlns="" xmlns:a16="http://schemas.microsoft.com/office/drawing/2014/main" id="{A573D15F-613E-4314-887C-557E3767A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43" y="1774331"/>
            <a:ext cx="930186" cy="9301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7F655F5-0F95-4A1F-8640-5A81900C7AFD}"/>
              </a:ext>
            </a:extLst>
          </p:cNvPr>
          <p:cNvSpPr txBox="1"/>
          <p:nvPr/>
        </p:nvSpPr>
        <p:spPr>
          <a:xfrm>
            <a:off x="930744" y="55529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Розділ 2.1. Інформація про суб’єкта декларування</a:t>
            </a: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="" xmlns:a16="http://schemas.microsoft.com/office/drawing/2014/main" id="{36DB885F-D100-4829-8DDE-503D7D0846CD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85909" y="5608449"/>
            <a:ext cx="111087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27A0F2"/>
              </a:buClr>
              <a:buSzPct val="300000"/>
              <a:buFont typeface="Symbol" panose="05050102010706020507" pitchFamily="18" charset="2"/>
              <a:buChar char="!"/>
            </a:pPr>
            <a:r>
              <a:rPr lang="uk-UA" sz="20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У декларації зазначаються відомості про місце роботи (проходження служби) і посаду, у зв’язку з якою виник обов’язок подати декларацію за певний звітний період (</a:t>
            </a:r>
            <a:r>
              <a:rPr lang="uk-UA" sz="2000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зразок на наступному 12 слайді</a:t>
            </a:r>
            <a:r>
              <a:rPr lang="uk-UA" sz="20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uk-UA" sz="20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86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3437" t="10972" b="3889"/>
          <a:stretch/>
        </p:blipFill>
        <p:spPr>
          <a:xfrm>
            <a:off x="142875" y="0"/>
            <a:ext cx="12049125" cy="659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79B2BAF-F652-419B-93A2-179E58D6A36C}"/>
              </a:ext>
            </a:extLst>
          </p:cNvPr>
          <p:cNvSpPr txBox="1"/>
          <p:nvPr/>
        </p:nvSpPr>
        <p:spPr>
          <a:xfrm>
            <a:off x="926470" y="1836012"/>
            <a:ext cx="483613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Члени сім’ї: </a:t>
            </a:r>
          </a:p>
          <a:p>
            <a:endParaRPr lang="uk-UA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1) чоловік, дружина</a:t>
            </a: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2) неповнолітні діти суб’єкта декларування</a:t>
            </a: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3) особи, які: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спільно проживають,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пов’язані спільним побутом,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мають взаємні права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та обов’язки</a:t>
            </a:r>
          </a:p>
          <a:p>
            <a:pPr lvl="1"/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CEE44F7-53EF-4451-8D48-3C2479C9FF3D}"/>
              </a:ext>
            </a:extLst>
          </p:cNvPr>
          <p:cNvSpPr txBox="1"/>
          <p:nvPr/>
        </p:nvSpPr>
        <p:spPr>
          <a:xfrm>
            <a:off x="6636858" y="3882564"/>
            <a:ext cx="4836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станом на 31 грудня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сукупно упродовж 183 днів протягом року, що передує року подання декларації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14C74BE-25DA-4CD2-813D-640F579846CE}"/>
              </a:ext>
            </a:extLst>
          </p:cNvPr>
          <p:cNvSpPr txBox="1"/>
          <p:nvPr/>
        </p:nvSpPr>
        <p:spPr>
          <a:xfrm>
            <a:off x="926470" y="205048"/>
            <a:ext cx="11420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Розділ 2.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2</a:t>
            </a:r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 Інформація про членів сім’ї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суб’єкта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декларування</a:t>
            </a:r>
          </a:p>
        </p:txBody>
      </p:sp>
      <p:cxnSp>
        <p:nvCxnSpPr>
          <p:cNvPr id="15" name="Пряма сполучна лінія 14">
            <a:extLst>
              <a:ext uri="{FF2B5EF4-FFF2-40B4-BE49-F238E27FC236}">
                <a16:creationId xmlns="" xmlns:a16="http://schemas.microsoft.com/office/drawing/2014/main" id="{3474673E-0C55-4485-9D59-41C82A4756BD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Штриховая стрелка вправо 2"/>
          <p:cNvSpPr/>
          <p:nvPr/>
        </p:nvSpPr>
        <p:spPr>
          <a:xfrm>
            <a:off x="5762609" y="4068795"/>
            <a:ext cx="799452" cy="4754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7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350" y="108526"/>
            <a:ext cx="112395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989" algn="ctr"/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indent="269989"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Членами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сім’ї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суб’єкта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декларування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є:</a:t>
            </a:r>
          </a:p>
          <a:p>
            <a:pPr indent="269989" algn="ctr"/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indent="269989" algn="just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особа, яка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шлюбі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суб’єктом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/дружина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станом на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суб’єктом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упродовж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269989"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повноліття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суб’єктом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упродовж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269989"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будь-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станом на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суб’єктом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передували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останньому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дню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183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року,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передує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1389" algn="just" fontAlgn="base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проживали;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389" algn="just" fontAlgn="base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спільним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побутом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389" algn="just" fontAlgn="base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взаємні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та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суб’єктом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взаємні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та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у тому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проживали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суб’єктом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перебували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шлюбі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69989" algn="just"/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за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вказаних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членами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особи,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вказаних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орендують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житло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кімнаті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гуртожитку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готелі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69989" algn="just"/>
            <a:endParaRPr lang="ru-RU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19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C94656D-C36B-4B90-A60B-B672ADDA63AB}"/>
              </a:ext>
            </a:extLst>
          </p:cNvPr>
          <p:cNvSpPr txBox="1"/>
          <p:nvPr/>
        </p:nvSpPr>
        <p:spPr>
          <a:xfrm>
            <a:off x="514350" y="1299633"/>
            <a:ext cx="11458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членом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яка у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звітному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періоді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досягла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повноліття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sz="2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C09CE1-7111-4C13-A2DC-4E868A7F96D3}"/>
              </a:ext>
            </a:extLst>
          </p:cNvPr>
          <p:cNvSpPr txBox="1"/>
          <p:nvPr/>
        </p:nvSpPr>
        <p:spPr>
          <a:xfrm>
            <a:off x="0" y="407963"/>
            <a:ext cx="114207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ДОДАТКОВО</a:t>
            </a:r>
            <a:endParaRPr lang="uk-UA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 сполучна лінія 13">
            <a:extLst>
              <a:ext uri="{FF2B5EF4-FFF2-40B4-BE49-F238E27FC236}">
                <a16:creationId xmlns="" xmlns:a16="http://schemas.microsoft.com/office/drawing/2014/main" id="{88E8E191-8F2F-4470-8BBC-4F4E2622007B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76225" y="2130630"/>
            <a:ext cx="117633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33333"/>
                </a:solidFill>
                <a:latin typeface="eUkraine"/>
              </a:rPr>
              <a:t>         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проживала,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пов’язана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спільним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побутом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мала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взаємні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та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суб’єктом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183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станом на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суб’єктом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передували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останньому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дню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членом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колишній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/дружина?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членом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колишній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/дружина?</a:t>
            </a:r>
            <a:endParaRPr lang="en-US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Як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шлюб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 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зважати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«члени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ст. 1 Закону,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примітці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ст. 46 Закону.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Шлюб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розірвано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станом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кінець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подружжям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подружжя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розлучення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проживало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дружина не є членом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шлюб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подружжя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померлим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(правило про «183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такому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80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" y="-83790"/>
            <a:ext cx="1163955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algn="just"/>
            <a:r>
              <a:rPr lang="ru-RU" dirty="0" smtClean="0"/>
              <a:t>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Шлюб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розірвано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розлучення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подружжя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проживало разом,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мало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/дружина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членом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особа,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шлюбі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члена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3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Шлюб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розірвано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розлучення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дружина проживали разом,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183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року. З 30 листопада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 проживали разом,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дружина є членом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упродовж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станом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30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передували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 ч. 2 ст. 46 Закону).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дружині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дружина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є членом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78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ображення, що містить знак&#10;&#10;Автоматично згенерований опис">
            <a:extLst>
              <a:ext uri="{FF2B5EF4-FFF2-40B4-BE49-F238E27FC236}">
                <a16:creationId xmlns="" xmlns:a16="http://schemas.microsoft.com/office/drawing/2014/main" id="{46F5EB3F-7771-49E7-819D-724F2E8412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73" y="1489973"/>
            <a:ext cx="994481" cy="76385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F630623-9CE7-4EFD-A8D4-F9AF8285A38B}"/>
              </a:ext>
            </a:extLst>
          </p:cNvPr>
          <p:cNvSpPr txBox="1"/>
          <p:nvPr/>
        </p:nvSpPr>
        <p:spPr>
          <a:xfrm>
            <a:off x="2229276" y="1614806"/>
            <a:ext cx="8958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Об’єкти нерухомості, що належать суб'єкту декларування </a:t>
            </a:r>
            <a:r>
              <a:rPr lang="uk-U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та </a:t>
            </a: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членам його сім’ї:</a:t>
            </a:r>
          </a:p>
          <a:p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приватна власність, </a:t>
            </a:r>
            <a:b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у т.ч. спільна власність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оренда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володіння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інше право користування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Форма правочину не важлива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A2A4E91-D3C6-44BB-A15F-9CEF160893E1}"/>
              </a:ext>
            </a:extLst>
          </p:cNvPr>
          <p:cNvSpPr txBox="1"/>
          <p:nvPr/>
        </p:nvSpPr>
        <p:spPr>
          <a:xfrm>
            <a:off x="349719" y="55529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3. Об’єкти нерухомості</a:t>
            </a:r>
          </a:p>
        </p:txBody>
      </p:sp>
      <p:cxnSp>
        <p:nvCxnSpPr>
          <p:cNvPr id="18" name="Пряма сполучна лінія 17">
            <a:extLst>
              <a:ext uri="{FF2B5EF4-FFF2-40B4-BE49-F238E27FC236}">
                <a16:creationId xmlns="" xmlns:a16="http://schemas.microsoft.com/office/drawing/2014/main" id="{DA154F34-CAB2-4779-A0BB-FB4B750EBF6C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4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4" y="0"/>
            <a:ext cx="1145857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задекларувати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 </a:t>
            </a:r>
            <a:r>
              <a:rPr lang="ru-RU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нерухомості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суб’єкту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членам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них в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оренді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іншому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усної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письмової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укладення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правочину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набуте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право.</a:t>
            </a:r>
          </a:p>
          <a:p>
            <a:pPr algn="just"/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нерухомості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є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власником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співвласником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проживаєте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там,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декларувати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не </a:t>
            </a:r>
            <a:r>
              <a:rPr lang="ru-RU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потрібно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зареєстроване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службовому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житлі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житлі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підлягає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приватизації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ru-RU" dirty="0" smtClean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 err="1" smtClean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 smtClean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нерухомості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зазначити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 </a:t>
            </a:r>
            <a:r>
              <a:rPr lang="ru-RU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Державному </a:t>
            </a:r>
            <a:r>
              <a:rPr lang="ru-RU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реєстрі</a:t>
            </a:r>
            <a:r>
              <a:rPr lang="ru-RU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речових</a:t>
            </a:r>
            <a:r>
              <a:rPr lang="ru-RU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прав на </a:t>
            </a:r>
            <a:r>
              <a:rPr lang="ru-RU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нерухоме</a:t>
            </a:r>
            <a:r>
              <a:rPr lang="ru-RU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майно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земельних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ділянок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електронних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сервісів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Державної</a:t>
            </a:r>
            <a:r>
              <a:rPr lang="ru-RU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ru-RU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служби</a:t>
            </a:r>
            <a:r>
              <a:rPr lang="ru-RU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ru-RU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України</a:t>
            </a:r>
            <a:r>
              <a:rPr lang="ru-RU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з </a:t>
            </a:r>
            <a:r>
              <a:rPr lang="ru-RU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питань</a:t>
            </a:r>
            <a:r>
              <a:rPr lang="ru-RU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ru-RU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геодезії</a:t>
            </a:r>
            <a:r>
              <a:rPr lang="ru-RU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, </a:t>
            </a:r>
            <a:r>
              <a:rPr lang="ru-RU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картографії</a:t>
            </a:r>
            <a:r>
              <a:rPr lang="ru-RU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та кадастру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можете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скористатись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функцією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декларацій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міститься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реєстрах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неповною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оновлюватися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УВАГА!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вказати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майна, а і </a:t>
            </a:r>
            <a:r>
              <a:rPr lang="ru-RU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повний</a:t>
            </a:r>
            <a:r>
              <a:rPr lang="ru-RU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перелік</a:t>
            </a:r>
            <a:r>
              <a:rPr lang="ru-RU" b="1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ru-RU" b="1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його</a:t>
            </a:r>
            <a:r>
              <a:rPr lang="ru-RU" b="1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ru-RU" b="1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власників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err="1">
                <a:solidFill>
                  <a:srgbClr val="334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b="1" dirty="0">
                <a:solidFill>
                  <a:srgbClr val="334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квартира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оренді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«Тип права» Ви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маєте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обрати «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Оренда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та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зазначити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орендує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зазначити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власників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майна,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обираючи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позначками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Власність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Спільна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часткова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власність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та «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Спільна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сумісна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власність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Вам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одна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часток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квартиру –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вказати</a:t>
            </a:r>
            <a:r>
              <a:rPr lang="ru-RU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власників</a:t>
            </a:r>
            <a:r>
              <a:rPr lang="ru-RU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часток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кожну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особу в один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кнопки «</a:t>
            </a:r>
            <a:r>
              <a:rPr lang="ru-RU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Додати</a:t>
            </a:r>
            <a:r>
              <a:rPr lang="ru-RU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як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пов’язаних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оренда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спільна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сумісна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власність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додані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натиснути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кнопку </a:t>
            </a:r>
            <a:r>
              <a:rPr lang="ru-RU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Зберегти</a:t>
            </a:r>
            <a:r>
              <a:rPr lang="ru-RU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 err="1" smtClean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Помічними</a:t>
            </a:r>
            <a:r>
              <a:rPr lang="ru-RU" dirty="0" smtClean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стати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роз’яснення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НАЗК про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адрес та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https://wiki.nazk.gov.ua/5417/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 err="1" smtClean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Детальні</a:t>
            </a:r>
            <a:r>
              <a:rPr lang="ru-RU" dirty="0" smtClean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інструкції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заповнення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розділу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НАЗК за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посиланням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https://wiki.nazk.gov.ua/0266/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334A5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9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3FE3DB0-A506-4533-B391-011F110ECB36}"/>
              </a:ext>
            </a:extLst>
          </p:cNvPr>
          <p:cNvSpPr txBox="1"/>
          <p:nvPr/>
        </p:nvSpPr>
        <p:spPr>
          <a:xfrm>
            <a:off x="681725" y="513961"/>
            <a:ext cx="9604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Розділ 1. Види декларацій та порядок їх подання </a:t>
            </a: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DD966043-0F1C-4588-8836-A48F39D95E1A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F227275-AD2B-4F78-B042-B586733DD3C3}"/>
              </a:ext>
            </a:extLst>
          </p:cNvPr>
          <p:cNvSpPr txBox="1"/>
          <p:nvPr/>
        </p:nvSpPr>
        <p:spPr>
          <a:xfrm>
            <a:off x="681725" y="1494644"/>
            <a:ext cx="10506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Законом та Порядком №449/21 передбачено три види декларацій</a:t>
            </a:r>
            <a:r>
              <a:rPr lang="uk-UA" sz="24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uk-UA" sz="2400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F227275-AD2B-4F78-B042-B586733DD3C3}"/>
              </a:ext>
            </a:extLst>
          </p:cNvPr>
          <p:cNvSpPr txBox="1"/>
          <p:nvPr/>
        </p:nvSpPr>
        <p:spPr>
          <a:xfrm>
            <a:off x="1782856" y="2202334"/>
            <a:ext cx="9298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Щорічна</a:t>
            </a:r>
          </a:p>
          <a:p>
            <a:r>
              <a:rPr lang="uk-UA" sz="20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П</a:t>
            </a:r>
            <a:r>
              <a:rPr lang="uk-UA" sz="2000" dirty="0" smtClean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одається </a:t>
            </a:r>
            <a:r>
              <a:rPr lang="uk-UA" sz="20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за період 1 січня до</a:t>
            </a:r>
            <a:r>
              <a:rPr lang="en-US" sz="20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uk-UA" sz="20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31 грудня </a:t>
            </a:r>
            <a:r>
              <a:rPr lang="uk-UA" sz="2000" dirty="0" smtClean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минулого </a:t>
            </a:r>
            <a:r>
              <a:rPr lang="uk-UA" sz="20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року </a:t>
            </a:r>
            <a:r>
              <a:rPr lang="uk-UA" sz="2000" dirty="0" smtClean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включно.</a:t>
            </a:r>
            <a:endParaRPr lang="uk-UA" sz="2000" dirty="0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  <a:p>
            <a:r>
              <a:rPr lang="uk-UA" sz="2000" dirty="0" smtClean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Кінцевий </a:t>
            </a:r>
            <a:r>
              <a:rPr lang="uk-UA" sz="20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термін її подання – </a:t>
            </a:r>
            <a:r>
              <a:rPr lang="ru-RU" sz="20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до </a:t>
            </a:r>
            <a:r>
              <a:rPr lang="uk-UA" sz="20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1 квітня поточного </a:t>
            </a:r>
            <a:r>
              <a:rPr lang="uk-UA" sz="2000" dirty="0" smtClean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року</a:t>
            </a:r>
            <a:endParaRPr lang="uk-UA" sz="2000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F227275-AD2B-4F78-B042-B586733DD3C3}"/>
              </a:ext>
            </a:extLst>
          </p:cNvPr>
          <p:cNvSpPr txBox="1"/>
          <p:nvPr/>
        </p:nvSpPr>
        <p:spPr>
          <a:xfrm>
            <a:off x="1782856" y="3367982"/>
            <a:ext cx="92982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Декларація при звільненні</a:t>
            </a:r>
          </a:p>
          <a:p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Подається за період, який не був охоплений раніше поданими деклараціями та містить інформацію станом на останній день здійснення діяльності.</a:t>
            </a:r>
          </a:p>
          <a:p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Подається не пізніше 30 календарних днів з дня припинення діяльності.</a:t>
            </a:r>
            <a:endParaRPr lang="uk-UA" sz="2000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F227275-AD2B-4F78-B042-B586733DD3C3}"/>
              </a:ext>
            </a:extLst>
          </p:cNvPr>
          <p:cNvSpPr txBox="1"/>
          <p:nvPr/>
        </p:nvSpPr>
        <p:spPr>
          <a:xfrm>
            <a:off x="1782856" y="4889376"/>
            <a:ext cx="92982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Декларація кандидата на посаду</a:t>
            </a:r>
          </a:p>
          <a:p>
            <a:r>
              <a:rPr lang="uk-UA" sz="2000" dirty="0" smtClean="0">
                <a:solidFill>
                  <a:srgbClr val="1A1A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Подається за період з 01 січня до 31 грудня включно, що передує року, в якому особа подала заяву на зайняття посади, якщо інше не передбачено законодавством та за загальним правилом містить інформацію станом на 31 грудня звітного року. </a:t>
            </a:r>
            <a:endParaRPr lang="uk-UA" sz="2000" b="1" dirty="0" smtClean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Штриховая стрелка вправо 1"/>
          <p:cNvSpPr/>
          <p:nvPr/>
        </p:nvSpPr>
        <p:spPr>
          <a:xfrm>
            <a:off x="804448" y="2523850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Штриховая стрелка вправо 2"/>
          <p:cNvSpPr/>
          <p:nvPr/>
        </p:nvSpPr>
        <p:spPr>
          <a:xfrm>
            <a:off x="804448" y="3464297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804448" y="4904920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6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1138ECB-D314-4AAE-890B-7F022E9EFF93}"/>
              </a:ext>
            </a:extLst>
          </p:cNvPr>
          <p:cNvSpPr txBox="1"/>
          <p:nvPr/>
        </p:nvSpPr>
        <p:spPr>
          <a:xfrm>
            <a:off x="1369953" y="592751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 третьому розділі </a:t>
            </a:r>
            <a:r>
              <a:rPr lang="uk-UA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обов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</a:t>
            </a:r>
            <a:r>
              <a:rPr lang="ru-RU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язково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зазнача</a:t>
            </a:r>
            <a:r>
              <a:rPr lang="ru-RU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є</a:t>
            </a:r>
            <a:r>
              <a:rPr lang="ru-RU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6" descr="Зображення, що містить знак&#10;&#10;Автоматично згенерований опис">
            <a:extLst>
              <a:ext uri="{FF2B5EF4-FFF2-40B4-BE49-F238E27FC236}">
                <a16:creationId xmlns="" xmlns:a16="http://schemas.microsoft.com/office/drawing/2014/main" id="{369CC2C9-9A31-4277-9F1C-D10457F2D3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2" y="2001146"/>
            <a:ext cx="635637" cy="488230"/>
          </a:xfrm>
          <a:prstGeom prst="rect">
            <a:avLst/>
          </a:prstGeom>
        </p:spPr>
      </p:pic>
      <p:pic>
        <p:nvPicPr>
          <p:cNvPr id="23" name="Рисунок 17" descr="Зображення, що містить знак&#10;&#10;Автоматично згенерований опис">
            <a:extLst>
              <a:ext uri="{FF2B5EF4-FFF2-40B4-BE49-F238E27FC236}">
                <a16:creationId xmlns="" xmlns:a16="http://schemas.microsoft.com/office/drawing/2014/main" id="{10E5099B-1A60-4E3C-BBE3-DED7E09DC8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36" y="2604319"/>
            <a:ext cx="635637" cy="488230"/>
          </a:xfrm>
          <a:prstGeom prst="rect">
            <a:avLst/>
          </a:prstGeom>
        </p:spPr>
      </p:pic>
      <p:pic>
        <p:nvPicPr>
          <p:cNvPr id="24" name="Рисунок 18" descr="Зображення, що містить знак&#10;&#10;Автоматично згенерований опис">
            <a:extLst>
              <a:ext uri="{FF2B5EF4-FFF2-40B4-BE49-F238E27FC236}">
                <a16:creationId xmlns="" xmlns:a16="http://schemas.microsoft.com/office/drawing/2014/main" id="{BEF8F5F4-33AA-4BDB-8FDE-540D05CBC2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2" y="3247783"/>
            <a:ext cx="635637" cy="48823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FFE93F5-5BE9-454D-ABAB-1E7ACE817B3B}"/>
              </a:ext>
            </a:extLst>
          </p:cNvPr>
          <p:cNvSpPr txBox="1"/>
          <p:nvPr/>
        </p:nvSpPr>
        <p:spPr>
          <a:xfrm>
            <a:off x="1696339" y="1972108"/>
            <a:ext cx="918821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Площу</a:t>
            </a: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Реєстраційний номер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Вартість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Дата набуття права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Власність/користування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Місце реєстрації та фактичного проживання</a:t>
            </a:r>
          </a:p>
        </p:txBody>
      </p:sp>
      <p:pic>
        <p:nvPicPr>
          <p:cNvPr id="26" name="Рисунок 17" descr="Зображення, що містить знак&#10;&#10;Автоматично згенерований опис">
            <a:extLst>
              <a:ext uri="{FF2B5EF4-FFF2-40B4-BE49-F238E27FC236}">
                <a16:creationId xmlns="" xmlns:a16="http://schemas.microsoft.com/office/drawing/2014/main" id="{00D99B19-7F22-425A-BBB8-3CD6084AB9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36" y="3952313"/>
            <a:ext cx="635637" cy="488230"/>
          </a:xfrm>
          <a:prstGeom prst="rect">
            <a:avLst/>
          </a:prstGeom>
        </p:spPr>
      </p:pic>
      <p:pic>
        <p:nvPicPr>
          <p:cNvPr id="27" name="Рисунок 18" descr="Зображення, що містить знак&#10;&#10;Автоматично згенерований опис">
            <a:extLst>
              <a:ext uri="{FF2B5EF4-FFF2-40B4-BE49-F238E27FC236}">
                <a16:creationId xmlns="" xmlns:a16="http://schemas.microsoft.com/office/drawing/2014/main" id="{04465B9A-2D81-4A83-8A02-409D080B6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2" y="4623199"/>
            <a:ext cx="635637" cy="488230"/>
          </a:xfrm>
          <a:prstGeom prst="rect">
            <a:avLst/>
          </a:prstGeom>
        </p:spPr>
      </p:pic>
      <p:pic>
        <p:nvPicPr>
          <p:cNvPr id="28" name="Рисунок 18" descr="Зображення, що містить знак&#10;&#10;Автоматично згенерований опис">
            <a:extLst>
              <a:ext uri="{FF2B5EF4-FFF2-40B4-BE49-F238E27FC236}">
                <a16:creationId xmlns="" xmlns:a16="http://schemas.microsoft.com/office/drawing/2014/main" id="{289CD856-01AB-4798-8BE3-01AC42DC99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35" y="5294085"/>
            <a:ext cx="635637" cy="488230"/>
          </a:xfrm>
          <a:prstGeom prst="rect">
            <a:avLst/>
          </a:prstGeom>
        </p:spPr>
      </p:pic>
      <p:cxnSp>
        <p:nvCxnSpPr>
          <p:cNvPr id="15" name="Пряма сполучна лінія 14">
            <a:extLst>
              <a:ext uri="{FF2B5EF4-FFF2-40B4-BE49-F238E27FC236}">
                <a16:creationId xmlns="" xmlns:a16="http://schemas.microsoft.com/office/drawing/2014/main" id="{D637047A-6E7B-4C29-AB6C-B363209F5077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трелка вниз 1"/>
          <p:cNvSpPr/>
          <p:nvPr/>
        </p:nvSpPr>
        <p:spPr>
          <a:xfrm>
            <a:off x="5724144" y="1401837"/>
            <a:ext cx="630936" cy="751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6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1138ECB-D314-4AAE-890B-7F022E9EFF93}"/>
              </a:ext>
            </a:extLst>
          </p:cNvPr>
          <p:cNvSpPr txBox="1"/>
          <p:nvPr/>
        </p:nvSpPr>
        <p:spPr>
          <a:xfrm>
            <a:off x="929915" y="559962"/>
            <a:ext cx="107584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Розділ 3. Особливості </a:t>
            </a:r>
            <a:r>
              <a:rPr lang="uk-UA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декларування відомостей про земельні ділянки</a:t>
            </a:r>
            <a:endParaRPr lang="uk-UA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6" descr="Зображення, що містить знак&#10;&#10;Автоматично згенерований опис">
            <a:extLst>
              <a:ext uri="{FF2B5EF4-FFF2-40B4-BE49-F238E27FC236}">
                <a16:creationId xmlns="" xmlns:a16="http://schemas.microsoft.com/office/drawing/2014/main" id="{369CC2C9-9A31-4277-9F1C-D10457F2D3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37" y="1972108"/>
            <a:ext cx="635637" cy="48823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FFE93F5-5BE9-454D-ABAB-1E7ACE817B3B}"/>
              </a:ext>
            </a:extLst>
          </p:cNvPr>
          <p:cNvSpPr txBox="1"/>
          <p:nvPr/>
        </p:nvSpPr>
        <p:spPr>
          <a:xfrm>
            <a:off x="1696339" y="1972108"/>
            <a:ext cx="91882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6" name="Рисунок 17" descr="Зображення, що містить знак&#10;&#10;Автоматично згенерований опис">
            <a:extLst>
              <a:ext uri="{FF2B5EF4-FFF2-40B4-BE49-F238E27FC236}">
                <a16:creationId xmlns="" xmlns:a16="http://schemas.microsoft.com/office/drawing/2014/main" id="{00D99B19-7F22-425A-BBB8-3CD6084AB9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36" y="3952313"/>
            <a:ext cx="635637" cy="488230"/>
          </a:xfrm>
          <a:prstGeom prst="rect">
            <a:avLst/>
          </a:prstGeom>
        </p:spPr>
      </p:pic>
      <p:cxnSp>
        <p:nvCxnSpPr>
          <p:cNvPr id="15" name="Пряма сполучна лінія 14">
            <a:extLst>
              <a:ext uri="{FF2B5EF4-FFF2-40B4-BE49-F238E27FC236}">
                <a16:creationId xmlns="" xmlns:a16="http://schemas.microsoft.com/office/drawing/2014/main" id="{D637047A-6E7B-4C29-AB6C-B363209F5077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870853" y="1633553"/>
            <a:ext cx="95305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rgbClr val="1A1A22"/>
                </a:solidFill>
                <a:latin typeface="Ubuntu"/>
              </a:rPr>
              <a:t>Земельні ділянки, право власності на які набуто до 03.08.2004, підлягають декларуванню, незважаючи на відсутність державної реєстрації прав</a:t>
            </a:r>
            <a:r>
              <a:rPr lang="ru-RU" sz="2400" dirty="0" smtClean="0">
                <a:solidFill>
                  <a:srgbClr val="1A1A22"/>
                </a:solidFill>
                <a:latin typeface="Ubuntu"/>
              </a:rPr>
              <a:t>.</a:t>
            </a:r>
          </a:p>
          <a:p>
            <a:pPr algn="just"/>
            <a:endParaRPr lang="ru-RU" sz="2400" dirty="0">
              <a:solidFill>
                <a:srgbClr val="1A1A22"/>
              </a:solidFill>
              <a:latin typeface="Ubuntu"/>
            </a:endParaRPr>
          </a:p>
          <a:p>
            <a:pPr algn="just"/>
            <a:endParaRPr lang="ru-RU" sz="2400" dirty="0" smtClean="0">
              <a:solidFill>
                <a:srgbClr val="1A1A22"/>
              </a:solidFill>
              <a:latin typeface="Ubuntu"/>
            </a:endParaRPr>
          </a:p>
          <a:p>
            <a:pPr algn="just"/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З</a:t>
            </a:r>
            <a:r>
              <a:rPr lang="uk-U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емельні </a:t>
            </a: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ділянки, права на які отримані після 03.08.2004, підлягають декларуванню як об’єкти, які перебувають на праві власності, лише у разі якщо здійснено державну реєстрацію прав на них. Якщо така реєстрація не здійснювалася, вони підлягають декларуванню як об’єкти, що  перебувають у суб’єкта декларування та/або члена його сім’ї на праві користування.</a:t>
            </a:r>
            <a:endParaRPr lang="uk-UA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4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203" t="38334" r="8750" b="6249"/>
          <a:stretch/>
        </p:blipFill>
        <p:spPr>
          <a:xfrm>
            <a:off x="2600324" y="3524250"/>
            <a:ext cx="7286625" cy="27812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A2A4E91-D3C6-44BB-A15F-9CEF160893E1}"/>
              </a:ext>
            </a:extLst>
          </p:cNvPr>
          <p:cNvSpPr txBox="1"/>
          <p:nvPr/>
        </p:nvSpPr>
        <p:spPr>
          <a:xfrm>
            <a:off x="349719" y="555294"/>
            <a:ext cx="11108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Одночасно з тим інформуємо, що при внесенні відповідних відомостей щодо об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</a:t>
            </a:r>
            <a:r>
              <a:rPr lang="uk-UA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єктів</a:t>
            </a:r>
            <a:r>
              <a:rPr lang="uk-UA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нерухомості, у реєстрі декларацій у кінці («3 розділу») можна здійснити перевірку об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</a:t>
            </a:r>
            <a:r>
              <a:rPr lang="uk-UA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єкта</a:t>
            </a:r>
            <a:r>
              <a:rPr lang="uk-UA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на дублі, при виявленні дублів, відповідні об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</a:t>
            </a:r>
            <a:r>
              <a:rPr lang="uk-UA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єкти</a:t>
            </a:r>
            <a:r>
              <a:rPr lang="uk-UA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будуть позначені однаковим кольором</a:t>
            </a:r>
            <a:endParaRPr lang="uk-UA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46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CD6113C-88CF-4AC8-9E3A-FAAA3481C3E2}"/>
              </a:ext>
            </a:extLst>
          </p:cNvPr>
          <p:cNvSpPr txBox="1"/>
          <p:nvPr/>
        </p:nvSpPr>
        <p:spPr>
          <a:xfrm>
            <a:off x="580998" y="1471015"/>
            <a:ext cx="41714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</a:t>
            </a:r>
            <a:r>
              <a:rPr lang="uk-UA" sz="22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Це </a:t>
            </a:r>
            <a:r>
              <a:rPr lang="uk-UA" sz="22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об'єкт, щодо якого </a:t>
            </a:r>
            <a:r>
              <a:rPr lang="uk-UA" sz="22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uk-UA" sz="22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станом на </a:t>
            </a:r>
            <a:r>
              <a:rPr lang="uk-UA" sz="22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31 грудня</a:t>
            </a:r>
            <a:r>
              <a:rPr lang="uk-UA" sz="22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endParaRPr lang="uk-UA" sz="1400" b="1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не завершено </a:t>
            </a: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будівництво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завершено будівництво,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але об'єкт не прийнятий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 </a:t>
            </a: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експлуатацію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об'єкт прийнятий в експлуатацію,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але право власності на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нього не зареєстроване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 установленому законом порядку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E9A976-2D16-4232-A3EB-95F7103B7BF5}"/>
              </a:ext>
            </a:extLst>
          </p:cNvPr>
          <p:cNvSpPr txBox="1"/>
          <p:nvPr/>
        </p:nvSpPr>
        <p:spPr>
          <a:xfrm>
            <a:off x="5421646" y="1518727"/>
            <a:ext cx="60770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Відомості про об’єкт зазначаються, якщо</a:t>
            </a:r>
            <a:r>
              <a:rPr lang="uk-UA" sz="2200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endParaRPr lang="uk-UA" sz="12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будівництво  здійснює  декларант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або член його сім’ї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він розташований на земельній ділянці, що належить декларанту/членам його сім’ї на праві власності, оренди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чи іншому праві користування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повністю/частково побудований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 матеріалів чи за кошти декларанта/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членів його сім’ї (необхідно декларувати майнові права як «незавершене будівництво</a:t>
            </a: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»)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мають інший зв’язок із суб’єктом декларування чи членом його сім’ї.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1138ECB-D314-4AAE-890B-7F022E9EFF93}"/>
              </a:ext>
            </a:extLst>
          </p:cNvPr>
          <p:cNvSpPr txBox="1"/>
          <p:nvPr/>
        </p:nvSpPr>
        <p:spPr>
          <a:xfrm>
            <a:off x="1698011" y="444779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Розділ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4</a:t>
            </a:r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 Об’єкти незавершеного будівництва</a:t>
            </a:r>
          </a:p>
        </p:txBody>
      </p:sp>
      <p:pic>
        <p:nvPicPr>
          <p:cNvPr id="14" name="Рисунок 13" descr="Зображення, що містить знак&#10;&#10;Автоматично згенерований опис">
            <a:extLst>
              <a:ext uri="{FF2B5EF4-FFF2-40B4-BE49-F238E27FC236}">
                <a16:creationId xmlns="" xmlns:a16="http://schemas.microsoft.com/office/drawing/2014/main" id="{899559E0-3D0B-4BE9-94AC-FF421CE061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474" y="1518727"/>
            <a:ext cx="829912" cy="637452"/>
          </a:xfrm>
          <a:prstGeom prst="rect">
            <a:avLst/>
          </a:prstGeom>
        </p:spPr>
      </p:pic>
      <p:cxnSp>
        <p:nvCxnSpPr>
          <p:cNvPr id="15" name="Пряма сполучна лінія 14">
            <a:extLst>
              <a:ext uri="{FF2B5EF4-FFF2-40B4-BE49-F238E27FC236}">
                <a16:creationId xmlns="" xmlns:a16="http://schemas.microsoft.com/office/drawing/2014/main" id="{A5B121B2-512D-4539-B4C6-AF41CBE3D569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знак&#10;&#10;Автоматично згенерований опис">
            <a:extLst>
              <a:ext uri="{FF2B5EF4-FFF2-40B4-BE49-F238E27FC236}">
                <a16:creationId xmlns="" xmlns:a16="http://schemas.microsoft.com/office/drawing/2014/main" id="{899559E0-3D0B-4BE9-94AC-FF421CE061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75" y="1471016"/>
            <a:ext cx="771354" cy="59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9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CD6113C-88CF-4AC8-9E3A-FAAA3481C3E2}"/>
              </a:ext>
            </a:extLst>
          </p:cNvPr>
          <p:cNvSpPr txBox="1"/>
          <p:nvPr/>
        </p:nvSpPr>
        <p:spPr>
          <a:xfrm>
            <a:off x="580998" y="1471015"/>
            <a:ext cx="1045196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</a:t>
            </a:r>
            <a:r>
              <a:rPr lang="uk-UA" sz="22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Відомості включають дані про: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загальну </a:t>
            </a: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інформацію про об’єкт: вид об’єкта, загальну площу (м</a:t>
            </a:r>
            <a:r>
              <a:rPr lang="uk-UA" sz="2400" b="1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-2</a:t>
            </a: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), реєстраційний номер;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місцезнаходження об’єкта;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підставу для декларування об’єкта;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особу, якій належить земельна ділянка, на якій здійснюється будівництво об’єкта, і права на неї;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особу, якій належить об’єкт (суб’єкт декларування та/або члени його сім’ї) і права на нього, якщо об’єкт перебуває у спільній власності - про всіх його співвласників</a:t>
            </a:r>
            <a:r>
              <a:rPr lang="uk-U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ctr">
              <a:buClr>
                <a:srgbClr val="FFC000"/>
              </a:buClr>
              <a:buSzPct val="300000"/>
              <a:buFont typeface="Symbol" panose="05050102010706020507" pitchFamily="18" charset="2"/>
              <a:buChar char="!"/>
            </a:pPr>
            <a:r>
              <a:rPr lang="uk-UA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Я</a:t>
            </a:r>
            <a:r>
              <a:rPr lang="uk-UA" sz="20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кщо </a:t>
            </a:r>
            <a:r>
              <a:rPr lang="uk-UA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об’єкт незавершеного будівництва розташований за межами України, країна, адреса його розташування та поштовий індекс зазначаються англійською й українською мовами.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1138ECB-D314-4AAE-890B-7F022E9EFF93}"/>
              </a:ext>
            </a:extLst>
          </p:cNvPr>
          <p:cNvSpPr txBox="1"/>
          <p:nvPr/>
        </p:nvSpPr>
        <p:spPr>
          <a:xfrm>
            <a:off x="1332251" y="659943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Об’єкти незавершеного будівництва</a:t>
            </a:r>
          </a:p>
        </p:txBody>
      </p:sp>
      <p:cxnSp>
        <p:nvCxnSpPr>
          <p:cNvPr id="15" name="Пряма сполучна лінія 14">
            <a:extLst>
              <a:ext uri="{FF2B5EF4-FFF2-40B4-BE49-F238E27FC236}">
                <a16:creationId xmlns="" xmlns:a16="http://schemas.microsoft.com/office/drawing/2014/main" id="{A5B121B2-512D-4539-B4C6-AF41CBE3D569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знак&#10;&#10;Автоматично згенерований опис">
            <a:extLst>
              <a:ext uri="{FF2B5EF4-FFF2-40B4-BE49-F238E27FC236}">
                <a16:creationId xmlns="" xmlns:a16="http://schemas.microsoft.com/office/drawing/2014/main" id="{899559E0-3D0B-4BE9-94AC-FF421CE061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75" y="1471016"/>
            <a:ext cx="771354" cy="59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4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79B2BAF-F652-419B-93A2-179E58D6A36C}"/>
              </a:ext>
            </a:extLst>
          </p:cNvPr>
          <p:cNvSpPr txBox="1"/>
          <p:nvPr/>
        </p:nvSpPr>
        <p:spPr>
          <a:xfrm>
            <a:off x="873030" y="1363631"/>
            <a:ext cx="7392665" cy="343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Основні ознаки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</a:p>
          <a:p>
            <a:pPr>
              <a:lnSpc>
                <a:spcPct val="170000"/>
              </a:lnSpc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можуть бути переміщені;</a:t>
            </a:r>
          </a:p>
          <a:p>
            <a:pPr>
              <a:lnSpc>
                <a:spcPct val="120000"/>
              </a:lnSpc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їхня вартість перевищує 100 прожиткових мінімумів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227 000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грн – у 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році);</a:t>
            </a:r>
          </a:p>
          <a:p>
            <a:pPr>
              <a:lnSpc>
                <a:spcPct val="120000"/>
              </a:lnSpc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належить декларанту/членам його сім’ї на праві власності;</a:t>
            </a:r>
          </a:p>
          <a:p>
            <a:pPr>
              <a:lnSpc>
                <a:spcPct val="120000"/>
              </a:lnSpc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перебуває у володінні/користуванні станом на 31 грудня; </a:t>
            </a:r>
          </a:p>
          <a:p>
            <a:pPr>
              <a:lnSpc>
                <a:spcPct val="120000"/>
              </a:lnSpc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перебувало у володінні/користуванні не менше половини днів протягом звітного періоду.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uk-UA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5A67912-47AA-47EC-A114-B8F48EACA563}"/>
              </a:ext>
            </a:extLst>
          </p:cNvPr>
          <p:cNvSpPr txBox="1"/>
          <p:nvPr/>
        </p:nvSpPr>
        <p:spPr>
          <a:xfrm>
            <a:off x="910352" y="472457"/>
            <a:ext cx="104536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Розділ 5. </a:t>
            </a:r>
            <a:r>
              <a:rPr lang="uk-UA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Цінне рухоме майно  (крім </a:t>
            </a:r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транспортних засобів</a:t>
            </a:r>
            <a:r>
              <a:rPr lang="uk-UA" sz="30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CEE44F7-53EF-4451-8D48-3C2479C9FF3D}"/>
              </a:ext>
            </a:extLst>
          </p:cNvPr>
          <p:cNvSpPr txBox="1"/>
          <p:nvPr/>
        </p:nvSpPr>
        <p:spPr>
          <a:xfrm>
            <a:off x="8602930" y="1434577"/>
            <a:ext cx="30854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uk-UA" sz="20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Види цінного 	рухомого 	майна</a:t>
            </a:r>
            <a:r>
              <a:rPr lang="uk-UA" sz="2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ювелірні вироби, твори мистецтва, антикваріат, одяг, взуття, аксесуари, предмети інтер'єру, годинники, дерева, рослини, напої, парфумерія, сімейні реліквії, столові набори тощо.</a:t>
            </a:r>
          </a:p>
        </p:txBody>
      </p:sp>
      <p:pic>
        <p:nvPicPr>
          <p:cNvPr id="29" name="Рисунок 28" descr="Зображення, що містить знак&#10;&#10;Автоматично згенерований опис">
            <a:extLst>
              <a:ext uri="{FF2B5EF4-FFF2-40B4-BE49-F238E27FC236}">
                <a16:creationId xmlns="" xmlns:a16="http://schemas.microsoft.com/office/drawing/2014/main" id="{363580A7-6F1B-4B5A-8690-A9A49D3EDC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0" y="1760201"/>
            <a:ext cx="527503" cy="405173"/>
          </a:xfrm>
          <a:prstGeom prst="rect">
            <a:avLst/>
          </a:prstGeom>
        </p:spPr>
      </p:pic>
      <p:pic>
        <p:nvPicPr>
          <p:cNvPr id="15" name="Рисунок 14" descr="Зображення, що містить знак&#10;&#10;Автоматично згенерований опис">
            <a:extLst>
              <a:ext uri="{FF2B5EF4-FFF2-40B4-BE49-F238E27FC236}">
                <a16:creationId xmlns="" xmlns:a16="http://schemas.microsoft.com/office/drawing/2014/main" id="{AA8D84A1-B2DD-49A7-B8BB-5FD06EEC8A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49" y="2255406"/>
            <a:ext cx="527503" cy="405173"/>
          </a:xfrm>
          <a:prstGeom prst="rect">
            <a:avLst/>
          </a:prstGeom>
        </p:spPr>
      </p:pic>
      <p:pic>
        <p:nvPicPr>
          <p:cNvPr id="19" name="Рисунок 18" descr="Зображення, що містить знак&#10;&#10;Автоматично згенерований опис">
            <a:extLst>
              <a:ext uri="{FF2B5EF4-FFF2-40B4-BE49-F238E27FC236}">
                <a16:creationId xmlns="" xmlns:a16="http://schemas.microsoft.com/office/drawing/2014/main" id="{68F486B4-598B-4E79-90F4-F661100C7B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68" y="2839727"/>
            <a:ext cx="527503" cy="405173"/>
          </a:xfrm>
          <a:prstGeom prst="rect">
            <a:avLst/>
          </a:prstGeom>
        </p:spPr>
      </p:pic>
      <p:pic>
        <p:nvPicPr>
          <p:cNvPr id="21" name="Рисунок 28" descr="Зображення, що містить знак&#10;&#10;Автоматично згенерований опис">
            <a:extLst>
              <a:ext uri="{FF2B5EF4-FFF2-40B4-BE49-F238E27FC236}">
                <a16:creationId xmlns="" xmlns:a16="http://schemas.microsoft.com/office/drawing/2014/main" id="{B46F32F2-7A3A-4656-9A2C-591C041012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5" y="3334932"/>
            <a:ext cx="527503" cy="405173"/>
          </a:xfrm>
          <a:prstGeom prst="rect">
            <a:avLst/>
          </a:prstGeom>
        </p:spPr>
      </p:pic>
      <p:pic>
        <p:nvPicPr>
          <p:cNvPr id="23" name="Рисунок 14" descr="Зображення, що містить знак&#10;&#10;Автоматично згенерований опис">
            <a:extLst>
              <a:ext uri="{FF2B5EF4-FFF2-40B4-BE49-F238E27FC236}">
                <a16:creationId xmlns="" xmlns:a16="http://schemas.microsoft.com/office/drawing/2014/main" id="{99FAE96F-6D68-4346-8B32-43D16A4E9C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49" y="3740105"/>
            <a:ext cx="527503" cy="405173"/>
          </a:xfrm>
          <a:prstGeom prst="rect">
            <a:avLst/>
          </a:prstGeom>
        </p:spPr>
      </p:pic>
      <p:cxnSp>
        <p:nvCxnSpPr>
          <p:cNvPr id="20" name="Пряма сполучна лінія 19">
            <a:extLst>
              <a:ext uri="{FF2B5EF4-FFF2-40B4-BE49-F238E27FC236}">
                <a16:creationId xmlns="" xmlns:a16="http://schemas.microsoft.com/office/drawing/2014/main" id="{9E69BBAB-D408-4240-80E2-EA716A007589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CEE44F7-53EF-4451-8D48-3C2479C9FF3D}"/>
              </a:ext>
            </a:extLst>
          </p:cNvPr>
          <p:cNvSpPr txBox="1"/>
          <p:nvPr/>
        </p:nvSpPr>
        <p:spPr>
          <a:xfrm>
            <a:off x="476288" y="5374124"/>
            <a:ext cx="111663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Якщо </a:t>
            </a:r>
            <a:r>
              <a:rPr lang="uk-UA" sz="2000" i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достовірна </a:t>
            </a:r>
            <a:r>
              <a:rPr lang="uk-UA" sz="2000" b="1" i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вартість</a:t>
            </a:r>
            <a:r>
              <a:rPr lang="uk-UA" sz="2000" i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 цінного рухомого майна </a:t>
            </a:r>
            <a:r>
              <a:rPr lang="uk-UA" sz="2000" b="1" i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 </a:t>
            </a:r>
            <a:r>
              <a:rPr lang="uk-UA" sz="2000" b="1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відома/не </a:t>
            </a:r>
            <a:r>
              <a:rPr lang="uk-UA" sz="2000" b="1" i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може бути відомою </a:t>
            </a:r>
            <a:r>
              <a:rPr lang="uk-UA" sz="2000" i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та підтвердженою, відомості про такий об’єкт не підлягають декларуванню у розділі  5 «Цінне рухоме майно (крім транспортних засобів)» декларації</a:t>
            </a:r>
            <a:r>
              <a:rPr lang="uk-UA" sz="2000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(у разі відсутності цінного рухомого майна, обираємо пункт «відсутня інформація для декларування у цьому розділі», та переходимо до наступного розділу.</a:t>
            </a:r>
            <a:endParaRPr lang="uk-UA" sz="2400" i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8265695" y="1434577"/>
            <a:ext cx="951457" cy="730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42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700" t="4800" r="14350" b="8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6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276" y="371475"/>
            <a:ext cx="117347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У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задекларувати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цінне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рухоме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суб’єкту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членам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приватної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спільної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їхньому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правочину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набуте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право.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майна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перевищувати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прожиткових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мінімумів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встановлених</a:t>
            </a:r>
            <a:r>
              <a:rPr lang="ru-RU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для </a:t>
            </a:r>
            <a:r>
              <a:rPr lang="ru-RU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працездатних</a:t>
            </a:r>
            <a:r>
              <a:rPr lang="ru-RU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осіб</a:t>
            </a:r>
            <a:r>
              <a:rPr lang="ru-RU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на 1 </a:t>
            </a:r>
            <a:r>
              <a:rPr lang="ru-RU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січня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звітного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року.</a:t>
            </a:r>
          </a:p>
          <a:p>
            <a:pPr algn="just"/>
            <a:r>
              <a:rPr lang="ru-RU" dirty="0" smtClean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 smtClean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рухомим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майном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розуміються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переміщеними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заподіяння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ювелірні</a:t>
            </a:r>
            <a:r>
              <a:rPr lang="ru-RU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вироби</a:t>
            </a:r>
            <a:r>
              <a:rPr lang="ru-RU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персональні</a:t>
            </a:r>
            <a:r>
              <a:rPr lang="ru-RU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</a:t>
            </a:r>
            <a:r>
              <a:rPr lang="ru-RU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</a:t>
            </a:r>
            <a:r>
              <a:rPr lang="ru-RU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</a:t>
            </a:r>
            <a:r>
              <a:rPr lang="ru-RU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одяг</a:t>
            </a:r>
            <a:r>
              <a:rPr lang="ru-RU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твори </a:t>
            </a:r>
            <a:r>
              <a:rPr lang="ru-RU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антикваріат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dirty="0" smtClean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У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зазначається</a:t>
            </a:r>
            <a:r>
              <a:rPr lang="ru-RU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готівкові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криптовалюти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рахунках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банку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установах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метали.</a:t>
            </a:r>
          </a:p>
          <a:p>
            <a:pPr algn="just"/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Помічними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стати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роз’яснення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НАЗК: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цінного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рухомого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майна: </a:t>
            </a:r>
            <a:r>
              <a:rPr lang="en-US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https://wiki.nazk.gov.ua/4363/</a:t>
            </a:r>
            <a:r>
              <a:rPr lang="en-US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те,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колекція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https://wiki.nazk.gov.ua/4369/</a:t>
            </a:r>
            <a:r>
              <a:rPr lang="en-US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прожиткових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мінімумів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1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https://wiki.nazk.gov.ua/6106/</a:t>
            </a:r>
            <a:r>
              <a:rPr lang="en-US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інструкції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заповнення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розділу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НАЗК за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посиланням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https://wiki.nazk.gov.ua/0268/</a:t>
            </a:r>
            <a:r>
              <a:rPr lang="en-US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0" i="0" dirty="0">
              <a:solidFill>
                <a:srgbClr val="334A5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70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1138ECB-D314-4AAE-890B-7F022E9EFF93}"/>
              </a:ext>
            </a:extLst>
          </p:cNvPr>
          <p:cNvSpPr txBox="1"/>
          <p:nvPr/>
        </p:nvSpPr>
        <p:spPr>
          <a:xfrm>
            <a:off x="1608476" y="107493"/>
            <a:ext cx="96044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ДОДАТКОВО зверніть увагу, щодо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собливостей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спільній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типах права</a:t>
            </a:r>
            <a:endParaRPr lang="uk-U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6750" y="1492488"/>
            <a:ext cx="112585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989" algn="just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спільної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спільної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сумісної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спільної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часткової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третій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вказується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відповідному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раз,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зазначенням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співвласників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just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частковій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зазначаються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відсотках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записи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кожного члена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права,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членам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члена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на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типах права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право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право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співвласників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натискання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кнопки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прав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ВІДПОВІДНОГО ДЕКЛАРУВАННЯ НАВЕДЕНО У НАСТУПНОМУ СЛАЙДІ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9989" algn="just"/>
            <a:endParaRPr lang="ru-RU" b="0" i="0" dirty="0">
              <a:solidFill>
                <a:srgbClr val="333333"/>
              </a:solidFill>
              <a:effectLst/>
              <a:latin typeface="eUkraine"/>
            </a:endParaRPr>
          </a:p>
        </p:txBody>
      </p:sp>
    </p:spTree>
    <p:extLst>
      <p:ext uri="{BB962C8B-B14F-4D97-AF65-F5344CB8AC3E}">
        <p14:creationId xmlns:p14="http://schemas.microsoft.com/office/powerpoint/2010/main" val="240410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2950" y="171451"/>
            <a:ext cx="1137285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989"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1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9989"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члену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часткою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співвласності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1/2 у кожного (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50%)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правовстановлюючого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документа.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задекларувати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таким чином.</a:t>
            </a:r>
          </a:p>
          <a:p>
            <a:pPr indent="269989"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нерухомості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натиснути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заповнити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блоки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та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Місцезнаходження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indent="269989"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заповнення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блоку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прав на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269989"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    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«Тип права» обрати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indent="269989"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    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вказати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«50»;</a:t>
            </a:r>
          </a:p>
          <a:p>
            <a:pPr indent="269989"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    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заповнити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поле «Особа,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вказати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269989"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    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натиснути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indent="269989"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    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«Особа,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вказати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2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Квартира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членом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сумісну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правовстановлюючого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задекларувати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 чином.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та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Місцезнаходження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прав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   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«Тип права» обрати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сумісна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 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поле «Особа,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 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 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«Особа,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члена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69989" algn="just"/>
            <a:endParaRPr lang="ru-RU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25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453" t="5139" b="656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1974" y="314474"/>
            <a:ext cx="111156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989"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3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9989" algn="just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   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Суб’єкт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декларування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користується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квартирою, яка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належить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третій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особі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(не члену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сім’ї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незалежно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родинних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зв’язків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суб’єктом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декларування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).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задекларувати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таким чином.</a:t>
            </a:r>
            <a:endParaRPr lang="ru-RU" dirty="0">
              <a:solidFill>
                <a:srgbClr val="333333"/>
              </a:solidFill>
              <a:latin typeface="eUkraine"/>
            </a:endParaRPr>
          </a:p>
          <a:p>
            <a:pPr indent="269989"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розділі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3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Об’єкти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нерухомості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декларації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натиснути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Додати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»,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заповнити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блоки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полів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Загальна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інформація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» та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Місцезнаходження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об’єкта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».</a:t>
            </a:r>
            <a:endParaRPr lang="ru-RU" dirty="0">
              <a:solidFill>
                <a:srgbClr val="333333"/>
              </a:solidFill>
              <a:latin typeface="eUkraine"/>
            </a:endParaRPr>
          </a:p>
          <a:p>
            <a:pPr indent="269989"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Для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зазначення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відомостей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про право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власності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блоці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полів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Інформація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особи,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якій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належить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об’єкт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і прав на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нього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:</a:t>
            </a:r>
            <a:endParaRPr lang="ru-RU" dirty="0">
              <a:solidFill>
                <a:srgbClr val="333333"/>
              </a:solidFill>
              <a:latin typeface="eUkraine"/>
            </a:endParaRPr>
          </a:p>
          <a:p>
            <a:pPr indent="269989"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•    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«Тип права» обрати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Власність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»;</a:t>
            </a:r>
            <a:endParaRPr lang="ru-RU" dirty="0">
              <a:solidFill>
                <a:srgbClr val="333333"/>
              </a:solidFill>
              <a:latin typeface="eUkraine"/>
            </a:endParaRPr>
          </a:p>
          <a:p>
            <a:pPr indent="269989"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•    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«Особа,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якої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стосується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» обрати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Третя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особа»,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заповнити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відомості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власника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квартири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;</a:t>
            </a:r>
            <a:endParaRPr lang="ru-RU" dirty="0">
              <a:solidFill>
                <a:srgbClr val="333333"/>
              </a:solidFill>
              <a:latin typeface="eUkraine"/>
            </a:endParaRPr>
          </a:p>
          <a:p>
            <a:pPr indent="269989"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•    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натиснути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Додати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».</a:t>
            </a:r>
            <a:endParaRPr lang="ru-RU" dirty="0">
              <a:solidFill>
                <a:srgbClr val="333333"/>
              </a:solidFill>
              <a:latin typeface="eUkraine"/>
            </a:endParaRPr>
          </a:p>
          <a:p>
            <a:pPr indent="269989"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Для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заповнення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відомостей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про право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користування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:</a:t>
            </a:r>
            <a:endParaRPr lang="ru-RU" dirty="0">
              <a:solidFill>
                <a:srgbClr val="333333"/>
              </a:solidFill>
              <a:latin typeface="eUkraine"/>
            </a:endParaRPr>
          </a:p>
          <a:p>
            <a:pPr indent="269989"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•    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«Тип права» обрати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Оренда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Інше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право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користування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»;</a:t>
            </a:r>
            <a:endParaRPr lang="ru-RU" dirty="0">
              <a:solidFill>
                <a:srgbClr val="333333"/>
              </a:solidFill>
              <a:latin typeface="eUkraine"/>
            </a:endParaRPr>
          </a:p>
          <a:p>
            <a:pPr indent="269989"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•    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заповнити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поле «Особа,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якої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стосується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» (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вказати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суб’єкта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декларування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);</a:t>
            </a:r>
            <a:endParaRPr lang="ru-RU" dirty="0">
              <a:solidFill>
                <a:srgbClr val="333333"/>
              </a:solidFill>
              <a:latin typeface="eUkraine"/>
            </a:endParaRPr>
          </a:p>
          <a:p>
            <a:pPr indent="269989"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•    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натиснути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Додати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».</a:t>
            </a:r>
            <a:endParaRPr lang="ru-RU" dirty="0">
              <a:solidFill>
                <a:srgbClr val="333333"/>
              </a:solidFill>
              <a:latin typeface="eUkraine"/>
            </a:endParaRPr>
          </a:p>
          <a:p>
            <a:pPr indent="269989" algn="just"/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член(-и)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сім’ї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суб’єкта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декларування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користується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(-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ються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цією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квартирою –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дії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заповнення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відомостей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про право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користування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провести для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кожної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особи, яка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користується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таким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об’єктом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нерухомості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завершення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натиснути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Зберегти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об’єкт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».</a:t>
            </a:r>
            <a:endParaRPr lang="ru-RU" b="0" i="0" dirty="0">
              <a:solidFill>
                <a:srgbClr val="333333"/>
              </a:solidFill>
              <a:effectLst/>
              <a:latin typeface="eUkraine"/>
            </a:endParaRPr>
          </a:p>
        </p:txBody>
      </p:sp>
    </p:spTree>
    <p:extLst>
      <p:ext uri="{BB962C8B-B14F-4D97-AF65-F5344CB8AC3E}">
        <p14:creationId xmlns:p14="http://schemas.microsoft.com/office/powerpoint/2010/main" val="126822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5A67912-47AA-47EC-A114-B8F48EACA563}"/>
              </a:ext>
            </a:extLst>
          </p:cNvPr>
          <p:cNvSpPr txBox="1"/>
          <p:nvPr/>
        </p:nvSpPr>
        <p:spPr>
          <a:xfrm>
            <a:off x="930744" y="582799"/>
            <a:ext cx="10796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Розділ 6. Цінне рухоме майно — транспортні засоби</a:t>
            </a:r>
          </a:p>
        </p:txBody>
      </p:sp>
      <p:graphicFrame>
        <p:nvGraphicFramePr>
          <p:cNvPr id="13" name="Таблиця 6">
            <a:extLst>
              <a:ext uri="{FF2B5EF4-FFF2-40B4-BE49-F238E27FC236}">
                <a16:creationId xmlns="" xmlns:a16="http://schemas.microsoft.com/office/drawing/2014/main" id="{A900CF1C-AC95-48DC-B0EB-6CC61E5DE6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445580"/>
              </p:ext>
            </p:extLst>
          </p:nvPr>
        </p:nvGraphicFramePr>
        <p:xfrm>
          <a:off x="605619" y="1659430"/>
          <a:ext cx="10939252" cy="427502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69626">
                  <a:extLst>
                    <a:ext uri="{9D8B030D-6E8A-4147-A177-3AD203B41FA5}">
                      <a16:colId xmlns="" xmlns:a16="http://schemas.microsoft.com/office/drawing/2014/main" val="1988133964"/>
                    </a:ext>
                  </a:extLst>
                </a:gridCol>
                <a:gridCol w="5469626">
                  <a:extLst>
                    <a:ext uri="{9D8B030D-6E8A-4147-A177-3AD203B41FA5}">
                      <a16:colId xmlns="" xmlns:a16="http://schemas.microsoft.com/office/drawing/2014/main" val="3178698056"/>
                    </a:ext>
                  </a:extLst>
                </a:gridCol>
              </a:tblGrid>
              <a:tr h="663189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FF0000"/>
                          </a:solidFill>
                        </a:rPr>
                        <a:t>Вид</a:t>
                      </a:r>
                      <a:endParaRPr lang="uk-UA" sz="2000" b="1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ea typeface="Roboto" panose="02000000000000000000" pitchFamily="2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FF0000"/>
                          </a:solidFill>
                        </a:rPr>
                        <a:t>Джерело</a:t>
                      </a:r>
                      <a:endParaRPr lang="uk-UA" sz="2000" b="1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ea typeface="Roboto" panose="02000000000000000000" pitchFamily="2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7158113"/>
                  </a:ext>
                </a:extLst>
              </a:tr>
              <a:tr h="180591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Транспортні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засоби</a:t>
                      </a:r>
                      <a:r>
                        <a:rPr lang="ru-RU" sz="2000" dirty="0" smtClean="0"/>
                        <a:t> </a:t>
                      </a:r>
                      <a:endParaRPr lang="en-US" sz="2000" dirty="0" smtClean="0"/>
                    </a:p>
                    <a:p>
                      <a:pPr algn="ctr"/>
                      <a:r>
                        <a:rPr lang="ru-RU" sz="2000" dirty="0" smtClean="0"/>
                        <a:t>(</a:t>
                      </a:r>
                      <a:r>
                        <a:rPr lang="ru-RU" sz="2000" dirty="0" err="1" smtClean="0"/>
                        <a:t>автомобіль</a:t>
                      </a:r>
                      <a:r>
                        <a:rPr lang="ru-RU" sz="2000" dirty="0" smtClean="0"/>
                        <a:t>, автобус, мотоцикл, </a:t>
                      </a:r>
                      <a:r>
                        <a:rPr lang="ru-RU" sz="2000" dirty="0" err="1" smtClean="0"/>
                        <a:t>причепи</a:t>
                      </a:r>
                      <a:r>
                        <a:rPr lang="ru-RU" sz="2000" dirty="0" smtClean="0"/>
                        <a:t>)</a:t>
                      </a:r>
                    </a:p>
                    <a:p>
                      <a:pPr algn="ctr"/>
                      <a:endParaRPr lang="uk-UA" sz="2000" dirty="0">
                        <a:latin typeface="Helvetica" panose="020B0604020202020204" pitchFamily="34" charset="0"/>
                        <a:ea typeface="Roboto" panose="02000000000000000000" pitchFamily="2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noProof="0" dirty="0" smtClean="0"/>
                        <a:t>Свідоцтво про реєстрацію транспортного засобу (техпаспорт), НАІС МВС України, цивільно-правові угоди</a:t>
                      </a:r>
                      <a:endParaRPr lang="uk-UA" sz="2000" noProof="0" dirty="0">
                        <a:latin typeface="Helvetica" panose="020B0604020202020204" pitchFamily="34" charset="0"/>
                        <a:ea typeface="Roboto" panose="02000000000000000000" pitchFamily="2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71141284"/>
                  </a:ext>
                </a:extLst>
              </a:tr>
              <a:tr h="1805918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Сільгосптехніка (трактори, самохідні шасі, будівельні машини, інші механізми)</a:t>
                      </a:r>
                    </a:p>
                    <a:p>
                      <a:pPr algn="ctr"/>
                      <a:endParaRPr lang="uk-UA" sz="2000" dirty="0">
                        <a:latin typeface="Helvetica" panose="020B0604020202020204" pitchFamily="34" charset="0"/>
                        <a:ea typeface="Roboto" panose="02000000000000000000" pitchFamily="2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noProof="0" dirty="0" smtClean="0"/>
                        <a:t>Свідоцтво про реєстрацію транспортного засобу (техпаспорт), Книга реєстрації машин, Книга тимчасової реєстрації машин</a:t>
                      </a:r>
                      <a:endParaRPr lang="uk-UA" sz="2000" noProof="0" dirty="0">
                        <a:latin typeface="Helvetica" panose="020B0604020202020204" pitchFamily="34" charset="0"/>
                        <a:ea typeface="Roboto" panose="02000000000000000000" pitchFamily="2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2494784"/>
                  </a:ext>
                </a:extLst>
              </a:tr>
            </a:tbl>
          </a:graphicData>
        </a:graphic>
      </p:graphicFrame>
      <p:sp>
        <p:nvSpPr>
          <p:cNvPr id="20" name="Текст 2">
            <a:extLst>
              <a:ext uri="{FF2B5EF4-FFF2-40B4-BE49-F238E27FC236}">
                <a16:creationId xmlns="" xmlns:a16="http://schemas.microsoft.com/office/drawing/2014/main" id="{5669F8C6-EEA9-4E8C-99C0-99AD12667173}"/>
              </a:ext>
            </a:extLst>
          </p:cNvPr>
          <p:cNvSpPr txBox="1">
            <a:spLocks/>
          </p:cNvSpPr>
          <p:nvPr/>
        </p:nvSpPr>
        <p:spPr>
          <a:xfrm>
            <a:off x="695691" y="6251906"/>
            <a:ext cx="10345594" cy="46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>
                <a:latin typeface="Helvetica" panose="020B0604020202020204" pitchFamily="34" charset="0"/>
                <a:cs typeface="Helvetica" panose="020B0604020202020204" pitchFamily="34" charset="0"/>
              </a:rPr>
              <a:t>*Дані зазначаються незалежно від вартості транспортного засобу</a:t>
            </a:r>
          </a:p>
          <a:p>
            <a:endParaRPr lang="uk-UA" dirty="0"/>
          </a:p>
        </p:txBody>
      </p:sp>
      <p:cxnSp>
        <p:nvCxnSpPr>
          <p:cNvPr id="11" name="Пряма сполучна лінія 10">
            <a:extLst>
              <a:ext uri="{FF2B5EF4-FFF2-40B4-BE49-F238E27FC236}">
                <a16:creationId xmlns="" xmlns:a16="http://schemas.microsoft.com/office/drawing/2014/main" id="{A72293B8-371F-4B9C-9711-90E7A032B268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5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5A67912-47AA-47EC-A114-B8F48EACA563}"/>
              </a:ext>
            </a:extLst>
          </p:cNvPr>
          <p:cNvSpPr txBox="1"/>
          <p:nvPr/>
        </p:nvSpPr>
        <p:spPr>
          <a:xfrm>
            <a:off x="930744" y="528551"/>
            <a:ext cx="106221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Розділ 6. Володіння, </a:t>
            </a:r>
            <a:r>
              <a:rPr lang="uk-UA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користування транспортним </a:t>
            </a:r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засобом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CC27FE3-0850-41F5-BDBF-1164D7F542F7}"/>
              </a:ext>
            </a:extLst>
          </p:cNvPr>
          <p:cNvSpPr txBox="1"/>
          <p:nvPr/>
        </p:nvSpPr>
        <p:spPr>
          <a:xfrm>
            <a:off x="2167263" y="2188913"/>
            <a:ext cx="39287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Станом на 31 грудня звітного періоду.</a:t>
            </a: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Володіння/користування сукупно протягом не менше половини днів протягом звітного періоду.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17478A6-5739-45B8-AD99-5D0A6569FF7B}"/>
              </a:ext>
            </a:extLst>
          </p:cNvPr>
          <p:cNvSpPr txBox="1"/>
          <p:nvPr/>
        </p:nvSpPr>
        <p:spPr>
          <a:xfrm>
            <a:off x="7369321" y="2188913"/>
            <a:ext cx="444272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Зазначається, навіть якщо фактично не використовується.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Форма правочину не важлива.</a:t>
            </a:r>
          </a:p>
        </p:txBody>
      </p:sp>
      <p:pic>
        <p:nvPicPr>
          <p:cNvPr id="27" name="Рисунок 26" descr="Зображення, що містить малювання&#10;&#10;Автоматично згенерований опис">
            <a:extLst>
              <a:ext uri="{FF2B5EF4-FFF2-40B4-BE49-F238E27FC236}">
                <a16:creationId xmlns="" xmlns:a16="http://schemas.microsoft.com/office/drawing/2014/main" id="{BDD8C33E-4533-4BB0-8F87-4B80D63231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12" y="2005461"/>
            <a:ext cx="1036101" cy="1036101"/>
          </a:xfrm>
          <a:prstGeom prst="rect">
            <a:avLst/>
          </a:prstGeom>
        </p:spPr>
      </p:pic>
      <p:pic>
        <p:nvPicPr>
          <p:cNvPr id="29" name="Рисунок 28" descr="Зображення, що містить малювання&#10;&#10;Автоматично згенерований опис">
            <a:extLst>
              <a:ext uri="{FF2B5EF4-FFF2-40B4-BE49-F238E27FC236}">
                <a16:creationId xmlns="" xmlns:a16="http://schemas.microsoft.com/office/drawing/2014/main" id="{662C6ECE-F2E6-402E-B456-EA05D5A00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12" y="3789576"/>
            <a:ext cx="1036101" cy="1036101"/>
          </a:xfrm>
          <a:prstGeom prst="rect">
            <a:avLst/>
          </a:prstGeom>
        </p:spPr>
      </p:pic>
      <p:cxnSp>
        <p:nvCxnSpPr>
          <p:cNvPr id="15" name="Пряма сполучна лінія 14">
            <a:extLst>
              <a:ext uri="{FF2B5EF4-FFF2-40B4-BE49-F238E27FC236}">
                <a16:creationId xmlns="" xmlns:a16="http://schemas.microsoft.com/office/drawing/2014/main" id="{D81ACE09-4BCE-43D6-9E6E-228A58AD328E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четверенная стрелка 1"/>
          <p:cNvSpPr/>
          <p:nvPr/>
        </p:nvSpPr>
        <p:spPr>
          <a:xfrm>
            <a:off x="6656832" y="2286000"/>
            <a:ext cx="566928" cy="65836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четверенная стрелка 10"/>
          <p:cNvSpPr/>
          <p:nvPr/>
        </p:nvSpPr>
        <p:spPr>
          <a:xfrm>
            <a:off x="6656832" y="3992758"/>
            <a:ext cx="566928" cy="65836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1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E9A976-2D16-4232-A3EB-95F7103B7BF5}"/>
              </a:ext>
            </a:extLst>
          </p:cNvPr>
          <p:cNvSpPr txBox="1"/>
          <p:nvPr/>
        </p:nvSpPr>
        <p:spPr>
          <a:xfrm>
            <a:off x="3597442" y="1867166"/>
            <a:ext cx="79649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вид об’єкта;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ідентифікаційний номер (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VIN-</a:t>
            </a: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код, номер шасі) (за наявності);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марку, модель, рік випуску;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дату набуття права;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вартість на дату набуття права або вартість за останньою грошовою оцінкою;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права на цей об’єкт;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особу, якій належить об’єкт (суб’єкт декларування та/або члени його сім’ї, третя особа).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1138ECB-D314-4AAE-890B-7F022E9EFF93}"/>
              </a:ext>
            </a:extLst>
          </p:cNvPr>
          <p:cNvSpPr txBox="1"/>
          <p:nvPr/>
        </p:nvSpPr>
        <p:spPr>
          <a:xfrm>
            <a:off x="926563" y="572415"/>
            <a:ext cx="9604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 шостому розділі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обов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’</a:t>
            </a:r>
            <a:r>
              <a:rPr lang="uk-UA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язково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зазначаємо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в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ідомості про транспортні засоби, а саме:</a:t>
            </a:r>
            <a:endParaRPr lang="uk-U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="" xmlns:a16="http://schemas.microsoft.com/office/drawing/2014/main" id="{701DF8B2-87D4-4BC7-B102-5CBDD502FE8F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FF9A4F34-2FC1-4B50-A831-931DCF30A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61" y="2996135"/>
            <a:ext cx="2468317" cy="189590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24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100" t="4932" r="13000" b="4934"/>
          <a:stretch/>
        </p:blipFill>
        <p:spPr>
          <a:xfrm>
            <a:off x="0" y="0"/>
            <a:ext cx="12088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3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424" y="187552"/>
            <a:ext cx="115538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34A58"/>
                </a:solidFill>
                <a:latin typeface="Arial" panose="020B0604020202020204" pitchFamily="34" charset="0"/>
              </a:rPr>
              <a:t>        </a:t>
            </a:r>
            <a:r>
              <a:rPr lang="ru-RU" dirty="0" smtClean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задекларувати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самохідні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суб’єкту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членам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приватної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 тому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спільної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їхньому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правочину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набуте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право.</a:t>
            </a:r>
          </a:p>
          <a:p>
            <a:pPr algn="just"/>
            <a:r>
              <a:rPr lang="ru-RU" dirty="0" smtClean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err="1" smtClean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Зауважте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Ідентифікаційний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номер (за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):»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зазначається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реєстраційний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номер, а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ідентифікаційний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номер транспортного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VIN-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(</a:t>
            </a:r>
            <a:r>
              <a:rPr lang="en-US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Vehicle Identification Number),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вказаний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технічному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транспортного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номера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оберіть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«Не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Докладніше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https://wiki.nazk.gov.ua/4392/</a:t>
            </a:r>
            <a:r>
              <a:rPr lang="en-US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зазначити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онлайн-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сервісу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Електронний</a:t>
            </a:r>
            <a:r>
              <a:rPr lang="ru-RU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кабінет</a:t>
            </a:r>
            <a:r>
              <a:rPr lang="ru-RU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водія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спільній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типах права: </a:t>
            </a:r>
            <a:r>
              <a:rPr lang="en-US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https://wiki.nazk.gov.ua/4296/</a:t>
            </a:r>
            <a:r>
              <a:rPr lang="en-US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дату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на транспорт,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придбаний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https://wiki.nazk.gov.ua/4378/</a:t>
            </a:r>
            <a:r>
              <a:rPr lang="en-US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дату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на транспорт,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придбаний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кордоном: </a:t>
            </a:r>
            <a:r>
              <a:rPr lang="en-US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https://wiki.nazk.gov.ua/4380/</a:t>
            </a:r>
            <a:r>
              <a:rPr lang="en-US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авто,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 на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довіреності</a:t>
            </a:r>
            <a:r>
              <a:rPr lang="ru-RU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https://wiki.nazk.gov.ua/4399/</a:t>
            </a:r>
            <a:r>
              <a:rPr lang="en-US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0" i="0" dirty="0">
              <a:solidFill>
                <a:srgbClr val="334A5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40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550" y="315010"/>
            <a:ext cx="11029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дата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транспортний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набутий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кордоном?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7225" y="1304925"/>
            <a:ext cx="114300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989"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Для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цілей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декларування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датою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набуття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права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власності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транспортний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засіб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придбаний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за кордоном, є дата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здійснення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оплати за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такий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транспортний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засіб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.</a:t>
            </a:r>
            <a:endParaRPr lang="ru-RU" dirty="0">
              <a:solidFill>
                <a:srgbClr val="333333"/>
              </a:solidFill>
              <a:latin typeface="eUkraine"/>
            </a:endParaRPr>
          </a:p>
          <a:p>
            <a:pPr indent="269989"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разі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здійснення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оплати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частинами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 датою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набуття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права є дата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останнього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платежу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.</a:t>
            </a:r>
          </a:p>
          <a:p>
            <a:pPr indent="269989" algn="ctr"/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включаються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транспортного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митним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оформленням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реєстрацією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ремонтом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дату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правовстановлюючим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документом,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-продаж та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здійснювалось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розмитнення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ремонт транспортного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Разом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видаток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ремонт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купівлею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(50 ПМ)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правочини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69989" algn="ctr"/>
            <a:endParaRPr lang="ru-RU" sz="2400" b="1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69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501" y="191185"/>
            <a:ext cx="1109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декларувати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транспортний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особа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користується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довіреності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500" y="523875"/>
            <a:ext cx="11949113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989" algn="just"/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члену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не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відома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майна,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правовстановлюючих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при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заповненні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обрати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позначку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«Не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поля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Прізвище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та «По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батькові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майна,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заповнення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indent="269989" algn="just"/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відкритому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Єдиному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державному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держателем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69989" algn="ctr"/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декларувати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транспортний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передано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іншій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особі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довіреності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правом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розпорядження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</a:t>
            </a:r>
            <a:r>
              <a:rPr lang="ru-RU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довіреності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припиняє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 на </a:t>
            </a:r>
            <a:r>
              <a:rPr lang="ru-RU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купівлею-продажем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перереєстрації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самохідних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сконструйованих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мотоциклів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марок і моделей,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причепів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напівпричепів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мотоколясок,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прирівняних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мопедів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07.09.1998 № 1388,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Продаж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ідентифікаційний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номер,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-продажу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Так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довіреності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-продажу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закону договором та не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довіреність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69989" algn="ctr"/>
            <a:r>
              <a:rPr lang="uk-UA" sz="20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000" b="1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9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E9A976-2D16-4232-A3EB-95F7103B7BF5}"/>
              </a:ext>
            </a:extLst>
          </p:cNvPr>
          <p:cNvSpPr txBox="1"/>
          <p:nvPr/>
        </p:nvSpPr>
        <p:spPr>
          <a:xfrm>
            <a:off x="929915" y="1516390"/>
            <a:ext cx="590587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До цінних </a:t>
            </a:r>
            <a:r>
              <a:rPr lang="uk-U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паперів </a:t>
            </a: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належать: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Helvetica" panose="020B0604020202020204" pitchFamily="34" charset="0"/>
                <a:cs typeface="Helvetica" panose="020B0604020202020204" pitchFamily="34" charset="0"/>
              </a:rPr>
              <a:t>акції;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інвестиційні сертифікати;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державні облігації України, облігації місцевих позик;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казначейські зобов’язання України;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векселі;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опціонні сертифікати;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фондові варанти;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іпотечні облігації, заставні;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державні деривативи.</a:t>
            </a:r>
          </a:p>
          <a:p>
            <a:endParaRPr lang="uk-UA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Перелік видів цінних паперів закріплений у      ст. 8 Закону України «Про ринки капіталу та організовані товарні ринки».</a:t>
            </a:r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1138ECB-D314-4AAE-890B-7F022E9EFF93}"/>
              </a:ext>
            </a:extLst>
          </p:cNvPr>
          <p:cNvSpPr txBox="1"/>
          <p:nvPr/>
        </p:nvSpPr>
        <p:spPr>
          <a:xfrm>
            <a:off x="929915" y="571327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Розділ 7. Види цінних паперів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C1E207C-F6CF-4530-955A-2D9E1B14E9B4}"/>
              </a:ext>
            </a:extLst>
          </p:cNvPr>
          <p:cNvSpPr txBox="1"/>
          <p:nvPr/>
        </p:nvSpPr>
        <p:spPr>
          <a:xfrm>
            <a:off x="7532239" y="1941241"/>
            <a:ext cx="44262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цінні папери, які не мають номінальної вартості треба зазначати, а у полі «вартість» вказати «Не застосовується»;</a:t>
            </a:r>
          </a:p>
          <a:p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зазначається номінальна вартість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одного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 цінного паперу;</a:t>
            </a:r>
          </a:p>
          <a:p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декларуванню підлягають цінні папери декларанта та членів його сім’ї незалежно від вартості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станом на 31 грудня.</a:t>
            </a:r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="" xmlns:a16="http://schemas.microsoft.com/office/drawing/2014/main" id="{C87BB113-585B-43E8-9AFC-EDA49BD6C27F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олнце 1"/>
          <p:cNvSpPr/>
          <p:nvPr/>
        </p:nvSpPr>
        <p:spPr>
          <a:xfrm>
            <a:off x="6922008" y="2011680"/>
            <a:ext cx="610231" cy="59436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лнце 11"/>
          <p:cNvSpPr/>
          <p:nvPr/>
        </p:nvSpPr>
        <p:spPr>
          <a:xfrm>
            <a:off x="6878901" y="3430592"/>
            <a:ext cx="610231" cy="59436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лнце 17"/>
          <p:cNvSpPr/>
          <p:nvPr/>
        </p:nvSpPr>
        <p:spPr>
          <a:xfrm>
            <a:off x="6835794" y="4669536"/>
            <a:ext cx="610231" cy="59436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30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700" t="8400" r="8725" b="18933"/>
          <a:stretch/>
        </p:blipFill>
        <p:spPr>
          <a:xfrm>
            <a:off x="0" y="0"/>
            <a:ext cx="12192000" cy="69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1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1899125-75B2-48E0-9E3D-A56A6BD775E9}"/>
              </a:ext>
            </a:extLst>
          </p:cNvPr>
          <p:cNvSpPr txBox="1"/>
          <p:nvPr/>
        </p:nvSpPr>
        <p:spPr>
          <a:xfrm>
            <a:off x="930744" y="55529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Розділ 1. «Щорічна» декларація</a:t>
            </a:r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xmlns="" id="{0AF3F592-5E85-45F5-A250-33A01DC4492B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4EC9C4C-8D9C-4E25-A193-F319950959F2}"/>
              </a:ext>
            </a:extLst>
          </p:cNvPr>
          <p:cNvSpPr txBox="1"/>
          <p:nvPr/>
        </p:nvSpPr>
        <p:spPr>
          <a:xfrm>
            <a:off x="1373777" y="1626679"/>
            <a:ext cx="10640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Обов’язок подавати щорічну декларацію виникає в суб’єкта декларування</a:t>
            </a:r>
            <a:r>
              <a:rPr lang="uk-UA" sz="2400" b="1" dirty="0">
                <a:solidFill>
                  <a:srgbClr val="27A0F2"/>
                </a:solidFill>
              </a:rPr>
              <a:t>:</a:t>
            </a:r>
          </a:p>
          <a:p>
            <a:endParaRPr lang="uk-UA" sz="2400" dirty="0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4EC9C4C-8D9C-4E25-A193-F319950959F2}"/>
              </a:ext>
            </a:extLst>
          </p:cNvPr>
          <p:cNvSpPr txBox="1"/>
          <p:nvPr/>
        </p:nvSpPr>
        <p:spPr>
          <a:xfrm>
            <a:off x="690160" y="2378401"/>
            <a:ext cx="51075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щороку протягом строку здійснення діяльності  або перебування на посаді </a:t>
            </a:r>
            <a:r>
              <a:rPr lang="uk-UA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(щорічна декларація</a:t>
            </a:r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(продовжується діяльність)</a:t>
            </a:r>
          </a:p>
          <a:p>
            <a:pPr algn="just"/>
            <a:endParaRPr lang="uk-UA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Для цього у розділі І «Вид декларації та звітний період» декларації слід обрати позначку </a:t>
            </a:r>
            <a:r>
              <a:rPr lang="uk-UA" sz="20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«я продовжую виконувати функції </a:t>
            </a:r>
            <a:r>
              <a:rPr lang="uk-UA" sz="20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держави»</a:t>
            </a:r>
            <a:r>
              <a:rPr lang="ru-RU" sz="20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uk-UA" sz="20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400" dirty="0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67933" y="2378401"/>
            <a:ext cx="527616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наступного року після припинення 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діяльності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або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перебування на 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посаді </a:t>
            </a:r>
            <a:r>
              <a:rPr lang="uk-UA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uk-UA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щорічна декларація (після звільнення</a:t>
            </a:r>
            <a:r>
              <a:rPr lang="uk-UA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))</a:t>
            </a:r>
            <a:endParaRPr lang="en-US" sz="2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Для цього у розділі І «Вид декларації та звітний період» декларації слід обрати позначку </a:t>
            </a:r>
            <a:r>
              <a:rPr lang="uk-UA" sz="20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«я припинив(ла) виконувати функції </a:t>
            </a:r>
            <a:r>
              <a:rPr lang="uk-UA" sz="20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держави».</a:t>
            </a:r>
            <a:endParaRPr lang="uk-UA" sz="20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uk-UA" b="0" i="0" dirty="0">
              <a:solidFill>
                <a:srgbClr val="1A1A22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Двойная стрелка вверх/вниз 1"/>
          <p:cNvSpPr/>
          <p:nvPr/>
        </p:nvSpPr>
        <p:spPr>
          <a:xfrm>
            <a:off x="3001607" y="3594370"/>
            <a:ext cx="335953" cy="66146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войная стрелка вверх/вниз 2"/>
          <p:cNvSpPr/>
          <p:nvPr/>
        </p:nvSpPr>
        <p:spPr>
          <a:xfrm>
            <a:off x="8896869" y="3608942"/>
            <a:ext cx="356859" cy="64689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80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E9A976-2D16-4232-A3EB-95F7103B7BF5}"/>
              </a:ext>
            </a:extLst>
          </p:cNvPr>
          <p:cNvSpPr txBox="1"/>
          <p:nvPr/>
        </p:nvSpPr>
        <p:spPr>
          <a:xfrm>
            <a:off x="1446012" y="1800578"/>
            <a:ext cx="10319692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Це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частки (паї)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у статутному (складеному) капіталі товариства, зареєстрованого </a:t>
            </a: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в Україні або за кордоном.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13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Їхня вартість відображається у декларації у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відсотковому </a:t>
            </a:r>
            <a:r>
              <a:rPr lang="en-US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та грошовому вираженні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 у гривнях на дату набуття права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Якщо у валюті, то за курсом НБУ на момент набуття їх у власність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або останньої оцінки.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uk-UA" sz="23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Відомості зазначаються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 ліквідації підприємства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(із зазначенням відповідних відомостей у Реєстрі) навіть, якщо діяльність підприємством не здійснюється.</a:t>
            </a:r>
            <a:endParaRPr lang="uk-UA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1138ECB-D314-4AAE-890B-7F022E9EFF93}"/>
              </a:ext>
            </a:extLst>
          </p:cNvPr>
          <p:cNvSpPr txBox="1"/>
          <p:nvPr/>
        </p:nvSpPr>
        <p:spPr>
          <a:xfrm>
            <a:off x="929915" y="581701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Розділ 8. Корпоративні права</a:t>
            </a:r>
          </a:p>
        </p:txBody>
      </p:sp>
      <p:pic>
        <p:nvPicPr>
          <p:cNvPr id="12" name="Рисунок 11" descr="Зображення, що містить знак, надворі, фото, зупинка&#10;&#10;Автоматично згенерований опис">
            <a:extLst>
              <a:ext uri="{FF2B5EF4-FFF2-40B4-BE49-F238E27FC236}">
                <a16:creationId xmlns="" xmlns:a16="http://schemas.microsoft.com/office/drawing/2014/main" id="{3D975655-22B7-47D3-ABB7-2BF3DB4D02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4" y="2859330"/>
            <a:ext cx="1036101" cy="1036101"/>
          </a:xfrm>
          <a:prstGeom prst="rect">
            <a:avLst/>
          </a:prstGeom>
        </p:spPr>
      </p:pic>
      <p:pic>
        <p:nvPicPr>
          <p:cNvPr id="14" name="Рисунок 13" descr="Зображення, що містить малювання, потяг&#10;&#10;Автоматично згенерований опис">
            <a:extLst>
              <a:ext uri="{FF2B5EF4-FFF2-40B4-BE49-F238E27FC236}">
                <a16:creationId xmlns="" xmlns:a16="http://schemas.microsoft.com/office/drawing/2014/main" id="{A396F820-7745-4BEF-88D6-3CE7CDEEA9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3" y="4212472"/>
            <a:ext cx="1036101" cy="1036101"/>
          </a:xfrm>
          <a:prstGeom prst="rect">
            <a:avLst/>
          </a:prstGeom>
        </p:spPr>
      </p:pic>
      <p:pic>
        <p:nvPicPr>
          <p:cNvPr id="3" name="Рисунок 2" descr="Зображення, що містить текст, вікно, векторна графіка&#10;&#10;Автоматично згенерований опис">
            <a:extLst>
              <a:ext uri="{FF2B5EF4-FFF2-40B4-BE49-F238E27FC236}">
                <a16:creationId xmlns="" xmlns:a16="http://schemas.microsoft.com/office/drawing/2014/main" id="{C3F5FDC0-3A89-475B-94D1-178B112D06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61" y="1762173"/>
            <a:ext cx="775008" cy="775008"/>
          </a:xfrm>
          <a:prstGeom prst="rect">
            <a:avLst/>
          </a:prstGeom>
        </p:spPr>
      </p:pic>
      <p:pic>
        <p:nvPicPr>
          <p:cNvPr id="15" name="Рисунок 27" descr="Зображення, що містить світлий&#10;&#10;Автоматично згенерований опис">
            <a:extLst>
              <a:ext uri="{FF2B5EF4-FFF2-40B4-BE49-F238E27FC236}">
                <a16:creationId xmlns="" xmlns:a16="http://schemas.microsoft.com/office/drawing/2014/main" id="{6D041E92-168B-4E63-B34F-1C46A4F8A2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58" y="5542391"/>
            <a:ext cx="828884" cy="8288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7C58FDC-F348-488A-B8F6-23AC58C2B48F}"/>
              </a:ext>
            </a:extLst>
          </p:cNvPr>
          <p:cNvSpPr txBox="1"/>
          <p:nvPr/>
        </p:nvSpPr>
        <p:spPr>
          <a:xfrm>
            <a:off x="4387325" y="5602890"/>
            <a:ext cx="4596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Члени кооперативу є носіями корпоративних прав</a:t>
            </a:r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="" xmlns:a16="http://schemas.microsoft.com/office/drawing/2014/main" id="{2AB8A6BD-144F-4613-A752-40465F26CD19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85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666" t="15402" r="13809" b="105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4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E9A976-2D16-4232-A3EB-95F7103B7BF5}"/>
              </a:ext>
            </a:extLst>
          </p:cNvPr>
          <p:cNvSpPr txBox="1"/>
          <p:nvPr/>
        </p:nvSpPr>
        <p:spPr>
          <a:xfrm>
            <a:off x="3068395" y="1440925"/>
            <a:ext cx="5982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</a:t>
            </a:r>
            <a:r>
              <a:rPr lang="uk-UA" sz="2200" b="1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Бенефіціарна</a:t>
            </a:r>
            <a:r>
              <a:rPr lang="uk-UA" sz="22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власність» </a:t>
            </a:r>
          </a:p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(майно, яке формально не належить, але фактично контролюється)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1A9165F-AF6D-4CFD-BDFC-0EAE91EDDDA1}"/>
              </a:ext>
            </a:extLst>
          </p:cNvPr>
          <p:cNvSpPr txBox="1"/>
          <p:nvPr/>
        </p:nvSpPr>
        <p:spPr>
          <a:xfrm>
            <a:off x="957908" y="2302633"/>
            <a:ext cx="4160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Службові особи, які займають відповідальне </a:t>
            </a:r>
            <a:b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та особливо відповідальне становище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7607DDF-F77F-4B6A-9AEA-FFAC93E1BB53}"/>
              </a:ext>
            </a:extLst>
          </p:cNvPr>
          <p:cNvSpPr txBox="1"/>
          <p:nvPr/>
        </p:nvSpPr>
        <p:spPr>
          <a:xfrm>
            <a:off x="6776185" y="2302633"/>
            <a:ext cx="4716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Особи, які займають посади, пов’язані з високим рівнем корупційних ризиків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0117B38-8C6B-44EB-9D45-677E56DA1CFE}"/>
              </a:ext>
            </a:extLst>
          </p:cNvPr>
          <p:cNvSpPr txBox="1"/>
          <p:nvPr/>
        </p:nvSpPr>
        <p:spPr>
          <a:xfrm>
            <a:off x="5505330" y="3002287"/>
            <a:ext cx="1089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В ситуації: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AC23354-19DD-49C6-BC8C-E2748C233D67}"/>
              </a:ext>
            </a:extLst>
          </p:cNvPr>
          <p:cNvSpPr txBox="1"/>
          <p:nvPr/>
        </p:nvSpPr>
        <p:spPr>
          <a:xfrm>
            <a:off x="4808967" y="3235857"/>
            <a:ext cx="2481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власність третьої особи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85585FD-15DA-43B7-898C-C9DAC2D6345D}"/>
              </a:ext>
            </a:extLst>
          </p:cNvPr>
          <p:cNvSpPr txBox="1"/>
          <p:nvPr/>
        </p:nvSpPr>
        <p:spPr>
          <a:xfrm>
            <a:off x="4579231" y="3702238"/>
            <a:ext cx="2941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При цьому декларант/член сім’ї: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ABC6033-65A6-4DAC-9498-65856E7867EE}"/>
              </a:ext>
            </a:extLst>
          </p:cNvPr>
          <p:cNvSpPr txBox="1"/>
          <p:nvPr/>
        </p:nvSpPr>
        <p:spPr>
          <a:xfrm>
            <a:off x="4486102" y="4020793"/>
            <a:ext cx="3305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отримує дохід/право на дохід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1CEE29B-BA31-4B65-B3C1-7A05A8A39521}"/>
              </a:ext>
            </a:extLst>
          </p:cNvPr>
          <p:cNvSpPr txBox="1"/>
          <p:nvPr/>
        </p:nvSpPr>
        <p:spPr>
          <a:xfrm>
            <a:off x="4486102" y="4299424"/>
            <a:ext cx="4419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може вчиняти дії, тотожні розпорядженню (прямо чи опосередковано)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73EEA64-0428-415B-9533-AC5318A7D33E}"/>
              </a:ext>
            </a:extLst>
          </p:cNvPr>
          <p:cNvSpPr txBox="1"/>
          <p:nvPr/>
        </p:nvSpPr>
        <p:spPr>
          <a:xfrm>
            <a:off x="4855008" y="5060219"/>
            <a:ext cx="2481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зазначається: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1374AF6-06D4-489C-8A80-B471932EB99B}"/>
              </a:ext>
            </a:extLst>
          </p:cNvPr>
          <p:cNvSpPr txBox="1"/>
          <p:nvPr/>
        </p:nvSpPr>
        <p:spPr>
          <a:xfrm>
            <a:off x="4284336" y="5309836"/>
            <a:ext cx="3447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у блоці полів «Права на цей об’єкт»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DEF6673-86BC-430F-AF57-15E93A417983}"/>
              </a:ext>
            </a:extLst>
          </p:cNvPr>
          <p:cNvSpPr txBox="1"/>
          <p:nvPr/>
        </p:nvSpPr>
        <p:spPr>
          <a:xfrm>
            <a:off x="4629883" y="5674533"/>
            <a:ext cx="1258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третя особа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76A9471-7219-43B6-B64A-4E0E00FC6899}"/>
              </a:ext>
            </a:extLst>
          </p:cNvPr>
          <p:cNvSpPr txBox="1"/>
          <p:nvPr/>
        </p:nvSpPr>
        <p:spPr>
          <a:xfrm>
            <a:off x="4631218" y="6055240"/>
            <a:ext cx="1951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декларант/член сім’ї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3AEF177-3A51-4A33-B7E3-8BC31CC2EBC5}"/>
              </a:ext>
            </a:extLst>
          </p:cNvPr>
          <p:cNvSpPr txBox="1"/>
          <p:nvPr/>
        </p:nvSpPr>
        <p:spPr>
          <a:xfrm>
            <a:off x="8035239" y="5681048"/>
            <a:ext cx="1258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власник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D91448E-9311-4497-8F68-A6B21183B336}"/>
              </a:ext>
            </a:extLst>
          </p:cNvPr>
          <p:cNvSpPr txBox="1"/>
          <p:nvPr/>
        </p:nvSpPr>
        <p:spPr>
          <a:xfrm>
            <a:off x="8035239" y="6055240"/>
            <a:ext cx="275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«</a:t>
            </a:r>
            <a:r>
              <a:rPr lang="uk-UA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бенефіціарний</a:t>
            </a:r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 власник»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3721305-F03C-40C8-9D62-E97A8A3BF887}"/>
              </a:ext>
            </a:extLst>
          </p:cNvPr>
          <p:cNvSpPr txBox="1"/>
          <p:nvPr/>
        </p:nvSpPr>
        <p:spPr>
          <a:xfrm>
            <a:off x="1318002" y="5754373"/>
            <a:ext cx="2751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Об’єкти у розділах 3-12 декларації</a:t>
            </a:r>
          </a:p>
        </p:txBody>
      </p:sp>
      <p:sp>
        <p:nvSpPr>
          <p:cNvPr id="2" name="Ліва фігурна дужка 1">
            <a:extLst>
              <a:ext uri="{FF2B5EF4-FFF2-40B4-BE49-F238E27FC236}">
                <a16:creationId xmlns="" xmlns:a16="http://schemas.microsoft.com/office/drawing/2014/main" id="{C381DBA3-B24E-40DA-8A4E-4194F6391769}"/>
              </a:ext>
            </a:extLst>
          </p:cNvPr>
          <p:cNvSpPr/>
          <p:nvPr/>
        </p:nvSpPr>
        <p:spPr>
          <a:xfrm rot="16200000">
            <a:off x="5905599" y="-1772063"/>
            <a:ext cx="307777" cy="9188537"/>
          </a:xfrm>
          <a:prstGeom prst="lef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cxnSp>
        <p:nvCxnSpPr>
          <p:cNvPr id="11" name="Пряма зі стрілкою 10">
            <a:extLst>
              <a:ext uri="{FF2B5EF4-FFF2-40B4-BE49-F238E27FC236}">
                <a16:creationId xmlns="" xmlns:a16="http://schemas.microsoft.com/office/drawing/2014/main" id="{770C6289-2FA3-4371-AFFC-8EA8458B7BFB}"/>
              </a:ext>
            </a:extLst>
          </p:cNvPr>
          <p:cNvCxnSpPr>
            <a:cxnSpLocks/>
          </p:cNvCxnSpPr>
          <p:nvPr/>
        </p:nvCxnSpPr>
        <p:spPr>
          <a:xfrm flipH="1">
            <a:off x="6045196" y="3500498"/>
            <a:ext cx="4763" cy="27533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зі стрілкою 30">
            <a:extLst>
              <a:ext uri="{FF2B5EF4-FFF2-40B4-BE49-F238E27FC236}">
                <a16:creationId xmlns="" xmlns:a16="http://schemas.microsoft.com/office/drawing/2014/main" id="{FA8172F3-2886-43A4-A8CE-3467E4B035DF}"/>
              </a:ext>
            </a:extLst>
          </p:cNvPr>
          <p:cNvCxnSpPr>
            <a:cxnSpLocks/>
          </p:cNvCxnSpPr>
          <p:nvPr/>
        </p:nvCxnSpPr>
        <p:spPr>
          <a:xfrm flipH="1">
            <a:off x="6049960" y="4889992"/>
            <a:ext cx="4764" cy="22860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Ліва фігурна дужка 31">
            <a:extLst>
              <a:ext uri="{FF2B5EF4-FFF2-40B4-BE49-F238E27FC236}">
                <a16:creationId xmlns="" xmlns:a16="http://schemas.microsoft.com/office/drawing/2014/main" id="{79C07EFF-2755-45DC-8495-EBE9CE04E65B}"/>
              </a:ext>
            </a:extLst>
          </p:cNvPr>
          <p:cNvSpPr/>
          <p:nvPr/>
        </p:nvSpPr>
        <p:spPr>
          <a:xfrm>
            <a:off x="3944042" y="5750918"/>
            <a:ext cx="580656" cy="608644"/>
          </a:xfrm>
          <a:prstGeom prst="lef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4" name="Пряма зі стрілкою 33">
            <a:extLst>
              <a:ext uri="{FF2B5EF4-FFF2-40B4-BE49-F238E27FC236}">
                <a16:creationId xmlns="" xmlns:a16="http://schemas.microsoft.com/office/drawing/2014/main" id="{AAA804C3-FC2D-44CC-8E88-33D6FB4A1482}"/>
              </a:ext>
            </a:extLst>
          </p:cNvPr>
          <p:cNvCxnSpPr>
            <a:stCxn id="23" idx="3"/>
            <a:endCxn id="25" idx="1"/>
          </p:cNvCxnSpPr>
          <p:nvPr/>
        </p:nvCxnSpPr>
        <p:spPr>
          <a:xfrm>
            <a:off x="5888430" y="5828422"/>
            <a:ext cx="2146809" cy="651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зі стрілкою 35">
            <a:extLst>
              <a:ext uri="{FF2B5EF4-FFF2-40B4-BE49-F238E27FC236}">
                <a16:creationId xmlns="" xmlns:a16="http://schemas.microsoft.com/office/drawing/2014/main" id="{38E2F659-55DD-4AA9-839E-4F88952DA42B}"/>
              </a:ext>
            </a:extLst>
          </p:cNvPr>
          <p:cNvCxnSpPr>
            <a:cxnSpLocks/>
            <a:stCxn id="24" idx="3"/>
            <a:endCxn id="26" idx="1"/>
          </p:cNvCxnSpPr>
          <p:nvPr/>
        </p:nvCxnSpPr>
        <p:spPr>
          <a:xfrm>
            <a:off x="6582784" y="6209129"/>
            <a:ext cx="1452455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сполучна лінія 29">
            <a:extLst>
              <a:ext uri="{FF2B5EF4-FFF2-40B4-BE49-F238E27FC236}">
                <a16:creationId xmlns="" xmlns:a16="http://schemas.microsoft.com/office/drawing/2014/main" id="{75CBABE1-3E1A-482C-80A7-4C6452840CD3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E13AD51-B746-4BF3-B446-FC5D1697F12D}"/>
              </a:ext>
            </a:extLst>
          </p:cNvPr>
          <p:cNvSpPr txBox="1"/>
          <p:nvPr/>
        </p:nvSpPr>
        <p:spPr>
          <a:xfrm>
            <a:off x="2587539" y="615753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Розділ 9. </a:t>
            </a:r>
            <a:r>
              <a:rPr lang="ru-RU" sz="1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ЮРИДИЧНІ ОСОБИ, ТРАСТИ АБО ІНШІ ПОДІБНІ ПРАВОВІ УТВОРЕННЯ, КІНЦЕВИМ БЕНЕФІЦІАРНИМ ВЛАСНИКОМ (КОНТРОЛЕРОМ) ЯКИХ Є СУБ’ЄКТ ДЕКЛАРУВАННЯ АБО ЧЛЕНИ ЙОГО СІМ’Ї</a:t>
            </a:r>
            <a:endParaRPr lang="uk-UA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E9A976-2D16-4232-A3EB-95F7103B7BF5}"/>
              </a:ext>
            </a:extLst>
          </p:cNvPr>
          <p:cNvSpPr txBox="1"/>
          <p:nvPr/>
        </p:nvSpPr>
        <p:spPr>
          <a:xfrm>
            <a:off x="3068395" y="1440925"/>
            <a:ext cx="5982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</a:t>
            </a:r>
            <a:r>
              <a:rPr lang="uk-UA" sz="2200" b="1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Бенефіціарна</a:t>
            </a:r>
            <a:r>
              <a:rPr lang="uk-UA" sz="22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власність» </a:t>
            </a:r>
          </a:p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(майно, яке формально не належить, але фактично контролюється)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1A9165F-AF6D-4CFD-BDFC-0EAE91EDDDA1}"/>
              </a:ext>
            </a:extLst>
          </p:cNvPr>
          <p:cNvSpPr txBox="1"/>
          <p:nvPr/>
        </p:nvSpPr>
        <p:spPr>
          <a:xfrm>
            <a:off x="929915" y="2456588"/>
            <a:ext cx="7962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 зазначається</a:t>
            </a:r>
            <a:r>
              <a:rPr lang="uk-UA" dirty="0">
                <a:latin typeface="Helvetica" panose="020B0604020202020204" pitchFamily="34" charset="0"/>
                <a:cs typeface="Helvetica" panose="020B0604020202020204" pitchFamily="34" charset="0"/>
              </a:rPr>
              <a:t>, якщо: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Helvetica" panose="020B0604020202020204" pitchFamily="34" charset="0"/>
                <a:cs typeface="Helvetica" panose="020B0604020202020204" pitchFamily="34" charset="0"/>
              </a:rPr>
              <a:t>об’єкт у спільній власності з декларантом/членом сім’ї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Helvetica" panose="020B0604020202020204" pitchFamily="34" charset="0"/>
                <a:cs typeface="Helvetica" panose="020B0604020202020204" pitchFamily="34" charset="0"/>
              </a:rPr>
              <a:t>вартість об’єкта менша порогу декларування для відповідного майна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Helvetica" panose="020B0604020202020204" pitchFamily="34" charset="0"/>
                <a:cs typeface="Helvetica" panose="020B0604020202020204" pitchFamily="34" charset="0"/>
              </a:rPr>
              <a:t>належить юридичній особі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4A029A2-FFF8-4575-9C6F-067F532D5889}"/>
              </a:ext>
            </a:extLst>
          </p:cNvPr>
          <p:cNvSpPr txBox="1"/>
          <p:nvPr/>
        </p:nvSpPr>
        <p:spPr>
          <a:xfrm>
            <a:off x="2773386" y="4519243"/>
            <a:ext cx="6465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Helvetica" panose="020B0604020202020204" pitchFamily="34" charset="0"/>
                <a:cs typeface="Helvetica" panose="020B0604020202020204" pitchFamily="34" charset="0"/>
              </a:rPr>
              <a:t>декларант/член сім’ї – кінцевий </a:t>
            </a:r>
            <a:r>
              <a:rPr lang="uk-UA" dirty="0" err="1">
                <a:latin typeface="Helvetica" panose="020B0604020202020204" pitchFamily="34" charset="0"/>
                <a:cs typeface="Helvetica" panose="020B0604020202020204" pitchFamily="34" charset="0"/>
              </a:rPr>
              <a:t>бенефіціарний</a:t>
            </a:r>
            <a:r>
              <a:rPr lang="uk-UA" dirty="0">
                <a:latin typeface="Helvetica" panose="020B0604020202020204" pitchFamily="34" charset="0"/>
                <a:cs typeface="Helvetica" panose="020B0604020202020204" pitchFamily="34" charset="0"/>
              </a:rPr>
              <a:t> власник: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F3CEA1B-CEE2-45BB-8FE0-ED66442B9FDC}"/>
              </a:ext>
            </a:extLst>
          </p:cNvPr>
          <p:cNvSpPr txBox="1"/>
          <p:nvPr/>
        </p:nvSpPr>
        <p:spPr>
          <a:xfrm>
            <a:off x="2773386" y="5307369"/>
            <a:ext cx="8624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Helvetica" panose="020B0604020202020204" pitchFamily="34" charset="0"/>
                <a:cs typeface="Helvetica" panose="020B0604020202020204" pitchFamily="34" charset="0"/>
              </a:rPr>
              <a:t>головне призначення об’єкта – використання у господарській діяльності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Helvetica" panose="020B0604020202020204" pitchFamily="34" charset="0"/>
                <a:cs typeface="Helvetica" panose="020B0604020202020204" pitchFamily="34" charset="0"/>
              </a:rPr>
              <a:t>юридична особа зазначена у розділі 9</a:t>
            </a:r>
          </a:p>
        </p:txBody>
      </p:sp>
      <p:cxnSp>
        <p:nvCxnSpPr>
          <p:cNvPr id="28" name="Сполучна лінія: уступом 27">
            <a:extLst>
              <a:ext uri="{FF2B5EF4-FFF2-40B4-BE49-F238E27FC236}">
                <a16:creationId xmlns="" xmlns:a16="http://schemas.microsoft.com/office/drawing/2014/main" id="{86E8A85C-FAAC-4DFD-9AB0-8A97A3C17194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4259580" y="3926763"/>
            <a:ext cx="1746746" cy="592480"/>
          </a:xfrm>
          <a:prstGeom prst="bentConnector2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 зі стрілкою 44">
            <a:extLst>
              <a:ext uri="{FF2B5EF4-FFF2-40B4-BE49-F238E27FC236}">
                <a16:creationId xmlns="" xmlns:a16="http://schemas.microsoft.com/office/drawing/2014/main" id="{B723F8D1-0762-4C7C-AD3C-BFF6C8D3F29E}"/>
              </a:ext>
            </a:extLst>
          </p:cNvPr>
          <p:cNvCxnSpPr>
            <a:cxnSpLocks/>
          </p:cNvCxnSpPr>
          <p:nvPr/>
        </p:nvCxnSpPr>
        <p:spPr>
          <a:xfrm flipH="1">
            <a:off x="6006324" y="4888575"/>
            <a:ext cx="1" cy="46765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>
            <a:extLst>
              <a:ext uri="{FF2B5EF4-FFF2-40B4-BE49-F238E27FC236}">
                <a16:creationId xmlns="" xmlns:a16="http://schemas.microsoft.com/office/drawing/2014/main" id="{A777392A-E7DE-4A44-BE99-99EEE28B64FC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E13AD51-B746-4BF3-B446-FC5D1697F12D}"/>
              </a:ext>
            </a:extLst>
          </p:cNvPr>
          <p:cNvSpPr txBox="1"/>
          <p:nvPr/>
        </p:nvSpPr>
        <p:spPr>
          <a:xfrm>
            <a:off x="929915" y="553911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9. Кінцевий </a:t>
            </a:r>
            <a:r>
              <a:rPr lang="uk-UA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бенефіціарний</a:t>
            </a:r>
            <a:r>
              <a:rPr lang="uk-UA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власник</a:t>
            </a:r>
          </a:p>
        </p:txBody>
      </p:sp>
    </p:spTree>
    <p:extLst>
      <p:ext uri="{BB962C8B-B14F-4D97-AF65-F5344CB8AC3E}">
        <p14:creationId xmlns:p14="http://schemas.microsoft.com/office/powerpoint/2010/main" val="102456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325" t="13067" r="11125" b="8533"/>
          <a:stretch/>
        </p:blipFill>
        <p:spPr>
          <a:xfrm>
            <a:off x="64008" y="0"/>
            <a:ext cx="12127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2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E13AD51-B746-4BF3-B446-FC5D1697F12D}"/>
              </a:ext>
            </a:extLst>
          </p:cNvPr>
          <p:cNvSpPr txBox="1"/>
          <p:nvPr/>
        </p:nvSpPr>
        <p:spPr>
          <a:xfrm>
            <a:off x="2587539" y="523630"/>
            <a:ext cx="9604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Розділ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10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 Нематеріальні </a:t>
            </a: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активи (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нематеріальними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активами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000" b="1" dirty="0">
              <a:solidFill>
                <a:srgbClr val="FF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2CA80F3-8B6F-4BA7-BF15-64286F85527C}"/>
              </a:ext>
            </a:extLst>
          </p:cNvPr>
          <p:cNvSpPr txBox="1"/>
          <p:nvPr/>
        </p:nvSpPr>
        <p:spPr>
          <a:xfrm>
            <a:off x="1892557" y="1498505"/>
            <a:ext cx="98382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об’єкти </a:t>
            </a:r>
            <a:r>
              <a:rPr lang="uk-UA" sz="2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права інтелектуальної власності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, що можуть бути оцінені в грошовому 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еквіваленті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(патент на винахід, корисну модель, ноу-хау, промисловий зразок, права на топографію інтегральної мікросхеми, сорт рослин, торгову марку чи комерційне найменування, авторське право тощо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),</a:t>
            </a:r>
          </a:p>
          <a:p>
            <a:endParaRPr lang="uk-UA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право </a:t>
            </a:r>
            <a:r>
              <a:rPr lang="uk-UA" sz="2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 використання надр чи інших природних ресурсів 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тощо.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ліцензії </a:t>
            </a:r>
            <a:r>
              <a:rPr lang="uk-UA" sz="2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 право користування об’єктами інтелектуальної власності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, що належать суб’єкту декларування або члену його сім’ї.</a:t>
            </a:r>
          </a:p>
          <a:p>
            <a:endParaRPr lang="uk-UA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i="1" dirty="0">
                <a:latin typeface="Helvetica" panose="020B0604020202020204" pitchFamily="34" charset="0"/>
                <a:cs typeface="Helvetica" panose="020B0604020202020204" pitchFamily="34" charset="0"/>
              </a:rPr>
              <a:t>Якщо вартість нематеріального активу на момент виникнення прав на нього невідома, це слід зазначити в декларації.</a:t>
            </a:r>
          </a:p>
          <a:p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err="1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Криптовалюта</a:t>
            </a:r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dirty="0" smtClean="0">
              <a:highlight>
                <a:srgbClr val="C0C0C0"/>
              </a:highligh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i="1" dirty="0">
                <a:latin typeface="Helvetica" panose="020B0604020202020204" pitchFamily="34" charset="0"/>
                <a:cs typeface="Helvetica" panose="020B0604020202020204" pitchFamily="34" charset="0"/>
              </a:rPr>
              <a:t>Відомості, що ідентифікують </a:t>
            </a:r>
            <a:r>
              <a:rPr lang="uk-UA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криптовалюту</a:t>
            </a:r>
            <a:r>
              <a:rPr lang="uk-UA" i="1" dirty="0">
                <a:latin typeface="Helvetica" panose="020B0604020202020204" pitchFamily="34" charset="0"/>
                <a:cs typeface="Helvetica" panose="020B0604020202020204" pitchFamily="34" charset="0"/>
              </a:rPr>
              <a:t> та особу, якій вона належить, а також про кількість </a:t>
            </a:r>
            <a:r>
              <a:rPr lang="uk-UA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криптовалюти</a:t>
            </a:r>
            <a:r>
              <a:rPr lang="uk-UA" i="1" dirty="0">
                <a:latin typeface="Helvetica" panose="020B0604020202020204" pitchFamily="34" charset="0"/>
                <a:cs typeface="Helvetica" panose="020B0604020202020204" pitchFamily="34" charset="0"/>
              </a:rPr>
              <a:t>, дату набуття та її вартість зазначаються обов’язково.</a:t>
            </a:r>
            <a:endParaRPr lang="uk-UA" sz="2000" i="1" dirty="0">
              <a:highlight>
                <a:srgbClr val="C0C0C0"/>
              </a:highligh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97A1E57-CBEF-4094-959B-255DCDAA98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37" y="2435597"/>
            <a:ext cx="1663620" cy="1663620"/>
          </a:xfrm>
          <a:prstGeom prst="rect">
            <a:avLst/>
          </a:prstGeom>
        </p:spPr>
      </p:pic>
      <p:cxnSp>
        <p:nvCxnSpPr>
          <p:cNvPr id="8" name="Пряма сполучна лінія 7">
            <a:extLst>
              <a:ext uri="{FF2B5EF4-FFF2-40B4-BE49-F238E27FC236}">
                <a16:creationId xmlns="" xmlns:a16="http://schemas.microsoft.com/office/drawing/2014/main" id="{BA773861-D63B-4469-B800-0A4AB1BE6D88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трелка вниз 1"/>
          <p:cNvSpPr/>
          <p:nvPr/>
        </p:nvSpPr>
        <p:spPr>
          <a:xfrm>
            <a:off x="7229749" y="1196567"/>
            <a:ext cx="320040" cy="394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4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400" t="8000" r="14801" b="30400"/>
          <a:stretch/>
        </p:blipFill>
        <p:spPr>
          <a:xfrm>
            <a:off x="0" y="64008"/>
            <a:ext cx="12192000" cy="679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E9A976-2D16-4232-A3EB-95F7103B7BF5}"/>
              </a:ext>
            </a:extLst>
          </p:cNvPr>
          <p:cNvSpPr txBox="1"/>
          <p:nvPr/>
        </p:nvSpPr>
        <p:spPr>
          <a:xfrm>
            <a:off x="1394022" y="1431684"/>
            <a:ext cx="9737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Доходи включають</a:t>
            </a:r>
            <a:r>
              <a:rPr lang="uk-UA" sz="2400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endParaRPr lang="ru-RU" sz="24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1138ECB-D314-4AAE-890B-7F022E9EFF93}"/>
              </a:ext>
            </a:extLst>
          </p:cNvPr>
          <p:cNvSpPr txBox="1"/>
          <p:nvPr/>
        </p:nvSpPr>
        <p:spPr>
          <a:xfrm>
            <a:off x="920584" y="55581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Розділ 11.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Доходи, у 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тому </a:t>
            </a:r>
            <a:r>
              <a:rPr lang="ru-RU" sz="3000" b="1" dirty="0" err="1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числі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подарунки</a:t>
            </a:r>
            <a:endParaRPr lang="uk-UA" sz="3000" b="1" dirty="0"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="" xmlns:a16="http://schemas.microsoft.com/office/drawing/2014/main" id="{9C712A22-05D3-4431-BB51-CB54821875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76" y="1112719"/>
            <a:ext cx="1046440" cy="1046440"/>
          </a:xfrm>
          <a:prstGeom prst="rect">
            <a:avLst/>
          </a:prstGeom>
        </p:spPr>
      </p:pic>
      <p:cxnSp>
        <p:nvCxnSpPr>
          <p:cNvPr id="14" name="Пряма сполучна лінія 13">
            <a:extLst>
              <a:ext uri="{FF2B5EF4-FFF2-40B4-BE49-F238E27FC236}">
                <a16:creationId xmlns="" xmlns:a16="http://schemas.microsoft.com/office/drawing/2014/main" id="{13867573-565F-4A59-BD21-4BFE4B3F921E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CE9A976-2D16-4232-A3EB-95F7103B7BF5}"/>
              </a:ext>
            </a:extLst>
          </p:cNvPr>
          <p:cNvSpPr txBox="1"/>
          <p:nvPr/>
        </p:nvSpPr>
        <p:spPr>
          <a:xfrm>
            <a:off x="6388974" y="1132059"/>
            <a:ext cx="508626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ru-RU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страхові виплати;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благодійну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допомогу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пенсію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спадщину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доходи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відчуження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цінних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паперів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чи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корпоративних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прав;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подарунки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інші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доходи.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CE9A976-2D16-4232-A3EB-95F7103B7BF5}"/>
              </a:ext>
            </a:extLst>
          </p:cNvPr>
          <p:cNvSpPr txBox="1"/>
          <p:nvPr/>
        </p:nvSpPr>
        <p:spPr>
          <a:xfrm>
            <a:off x="867521" y="2018316"/>
            <a:ext cx="56548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заробітну плату (грошове забезпечення), отриману як за основним місцем роботи, так і за сумісництвом;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гонорари та інші виплати згідно з цивільно-правовими правочинами;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дохід від підприємницької або незалежної професійної діяльності;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дохід від надання майна в оренду (користування);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дивіденди;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проценти</a:t>
            </a: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;;</a:t>
            </a: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07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E9A976-2D16-4232-A3EB-95F7103B7BF5}"/>
              </a:ext>
            </a:extLst>
          </p:cNvPr>
          <p:cNvSpPr txBox="1"/>
          <p:nvPr/>
        </p:nvSpPr>
        <p:spPr>
          <a:xfrm>
            <a:off x="2235477" y="2998117"/>
            <a:ext cx="64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Рисунок 13" descr="Зображення, що містить знак&#10;&#10;Автоматично згенерований опис">
            <a:extLst>
              <a:ext uri="{FF2B5EF4-FFF2-40B4-BE49-F238E27FC236}">
                <a16:creationId xmlns="" xmlns:a16="http://schemas.microsoft.com/office/drawing/2014/main" id="{7C427F60-A340-45FC-91C2-3FE48C9076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73" y="1647588"/>
            <a:ext cx="688305" cy="5286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51BA4D4-8653-43E4-BC69-23985AA89AF6}"/>
              </a:ext>
            </a:extLst>
          </p:cNvPr>
          <p:cNvSpPr txBox="1"/>
          <p:nvPr/>
        </p:nvSpPr>
        <p:spPr>
          <a:xfrm>
            <a:off x="920584" y="55581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Розділ 11. 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Доходи, у тому </a:t>
            </a:r>
            <a:r>
              <a:rPr lang="ru-RU" sz="3000" b="1" dirty="0" err="1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числі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подарунки</a:t>
            </a:r>
            <a:endParaRPr lang="uk-UA" sz="3000" b="1" dirty="0"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="" xmlns:a16="http://schemas.microsoft.com/office/drawing/2014/main" id="{C539BCDD-D878-439C-A1E5-A56C03AB49FF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299484" y="1607500"/>
            <a:ext cx="69268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Соціальні виплати, субсидії </a:t>
            </a:r>
            <a:r>
              <a:rPr lang="uk-UA" sz="2000" dirty="0" smtClean="0">
                <a:solidFill>
                  <a:srgbClr val="1A1A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є доходом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л</a:t>
            </a:r>
            <a:r>
              <a:rPr lang="ru-RU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ише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в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разі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їх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монетизації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ru-RU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виплати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у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грошовій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формі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).</a:t>
            </a:r>
            <a:endParaRPr lang="uk-UA" sz="2000" b="0" dirty="0">
              <a:solidFill>
                <a:srgbClr val="1A1A22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344" y="3407940"/>
            <a:ext cx="11612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  <a:latin typeface="Ubuntu"/>
              </a:rPr>
              <a:t>Чи</a:t>
            </a:r>
            <a:r>
              <a:rPr lang="ru-RU" b="1" dirty="0">
                <a:solidFill>
                  <a:srgbClr val="FF0000"/>
                </a:solidFill>
                <a:latin typeface="Ubuntu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Ubuntu"/>
              </a:rPr>
              <a:t>потрібно</a:t>
            </a:r>
            <a:r>
              <a:rPr lang="ru-RU" b="1" dirty="0">
                <a:solidFill>
                  <a:srgbClr val="FF0000"/>
                </a:solidFill>
                <a:latin typeface="Ubuntu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Ubuntu"/>
              </a:rPr>
              <a:t>декларувати</a:t>
            </a:r>
            <a:r>
              <a:rPr lang="ru-RU" b="1" dirty="0">
                <a:solidFill>
                  <a:srgbClr val="FF0000"/>
                </a:solidFill>
                <a:latin typeface="Ubuntu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Ubuntu"/>
              </a:rPr>
              <a:t>допомогу</a:t>
            </a:r>
            <a:r>
              <a:rPr lang="ru-RU" b="1" dirty="0">
                <a:solidFill>
                  <a:srgbClr val="FF0000"/>
                </a:solidFill>
                <a:latin typeface="Ubuntu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Ubuntu"/>
              </a:rPr>
              <a:t>від</a:t>
            </a:r>
            <a:r>
              <a:rPr lang="ru-RU" b="1" dirty="0">
                <a:solidFill>
                  <a:srgbClr val="FF0000"/>
                </a:solidFill>
                <a:latin typeface="Ubuntu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Ubuntu"/>
              </a:rPr>
              <a:t>міжнародних</a:t>
            </a:r>
            <a:r>
              <a:rPr lang="ru-RU" b="1" dirty="0">
                <a:solidFill>
                  <a:srgbClr val="FF0000"/>
                </a:solidFill>
                <a:latin typeface="Ubuntu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Ubuntu"/>
              </a:rPr>
              <a:t>організацій</a:t>
            </a:r>
            <a:r>
              <a:rPr lang="ru-RU" b="1" dirty="0">
                <a:solidFill>
                  <a:srgbClr val="FF0000"/>
                </a:solidFill>
                <a:latin typeface="Ubuntu"/>
              </a:rPr>
              <a:t> та </a:t>
            </a:r>
            <a:r>
              <a:rPr lang="ru-RU" b="1" dirty="0" err="1">
                <a:solidFill>
                  <a:srgbClr val="FF0000"/>
                </a:solidFill>
                <a:latin typeface="Ubuntu"/>
              </a:rPr>
              <a:t>інших</a:t>
            </a:r>
            <a:r>
              <a:rPr lang="ru-RU" b="1" dirty="0">
                <a:solidFill>
                  <a:srgbClr val="FF0000"/>
                </a:solidFill>
                <a:latin typeface="Ubuntu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Ubuntu"/>
              </a:rPr>
              <a:t>держав </a:t>
            </a:r>
            <a:r>
              <a:rPr lang="ru-RU" b="1" dirty="0" err="1" smtClean="0">
                <a:solidFill>
                  <a:srgbClr val="FF0000"/>
                </a:solidFill>
                <a:latin typeface="Ubuntu"/>
              </a:rPr>
              <a:t>під</a:t>
            </a:r>
            <a:r>
              <a:rPr lang="ru-RU" b="1" dirty="0" smtClean="0">
                <a:solidFill>
                  <a:srgbClr val="FF0000"/>
                </a:solidFill>
                <a:latin typeface="Ubuntu"/>
              </a:rPr>
              <a:t> час </a:t>
            </a:r>
            <a:r>
              <a:rPr lang="ru-RU" b="1" dirty="0" err="1" smtClean="0">
                <a:solidFill>
                  <a:srgbClr val="FF0000"/>
                </a:solidFill>
                <a:latin typeface="Ubuntu"/>
              </a:rPr>
              <a:t>дії</a:t>
            </a:r>
            <a:r>
              <a:rPr lang="ru-RU" b="1" dirty="0" smtClean="0">
                <a:solidFill>
                  <a:srgbClr val="FF0000"/>
                </a:solidFill>
                <a:latin typeface="Ubuntu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Ubuntu"/>
              </a:rPr>
              <a:t>військового</a:t>
            </a:r>
            <a:r>
              <a:rPr lang="ru-RU" b="1" dirty="0" smtClean="0">
                <a:solidFill>
                  <a:srgbClr val="FF0000"/>
                </a:solidFill>
                <a:latin typeface="Ubuntu"/>
              </a:rPr>
              <a:t> стану?</a:t>
            </a:r>
          </a:p>
          <a:p>
            <a:pPr algn="ctr"/>
            <a:endParaRPr lang="ru-RU" dirty="0">
              <a:solidFill>
                <a:srgbClr val="FF0000"/>
              </a:solidFill>
              <a:latin typeface="Ubuntu"/>
            </a:endParaRPr>
          </a:p>
          <a:p>
            <a:pPr algn="just"/>
            <a:r>
              <a:rPr lang="ru-RU" b="1" dirty="0" smtClean="0">
                <a:latin typeface="Ubuntu"/>
              </a:rPr>
              <a:t>       </a:t>
            </a:r>
            <a:r>
              <a:rPr lang="ru-RU" b="1" dirty="0" err="1" smtClean="0">
                <a:latin typeface="Ubuntu"/>
              </a:rPr>
              <a:t>Незалежно</a:t>
            </a:r>
            <a:r>
              <a:rPr lang="ru-RU" b="1" dirty="0" smtClean="0">
                <a:latin typeface="Ubuntu"/>
              </a:rPr>
              <a:t> </a:t>
            </a:r>
            <a:r>
              <a:rPr lang="ru-RU" b="1" dirty="0" err="1">
                <a:latin typeface="Ubuntu"/>
              </a:rPr>
              <a:t>від</a:t>
            </a:r>
            <a:r>
              <a:rPr lang="ru-RU" b="1" dirty="0">
                <a:latin typeface="Ubuntu"/>
              </a:rPr>
              <a:t> того, </a:t>
            </a:r>
            <a:r>
              <a:rPr lang="ru-RU" b="1" dirty="0" err="1">
                <a:latin typeface="Ubuntu"/>
              </a:rPr>
              <a:t>чи</a:t>
            </a:r>
            <a:r>
              <a:rPr lang="ru-RU" b="1" dirty="0">
                <a:latin typeface="Ubuntu"/>
              </a:rPr>
              <a:t> </a:t>
            </a:r>
            <a:r>
              <a:rPr lang="ru-RU" b="1" dirty="0" err="1">
                <a:latin typeface="Ubuntu"/>
              </a:rPr>
              <a:t>перебували</a:t>
            </a:r>
            <a:r>
              <a:rPr lang="ru-RU" b="1" dirty="0">
                <a:latin typeface="Ubuntu"/>
              </a:rPr>
              <a:t> </a:t>
            </a:r>
            <a:r>
              <a:rPr lang="ru-RU" b="1" dirty="0" smtClean="0">
                <a:latin typeface="Ubuntu"/>
              </a:rPr>
              <a:t>Ви </a:t>
            </a:r>
            <a:r>
              <a:rPr lang="ru-RU" b="1" dirty="0">
                <a:latin typeface="Ubuntu"/>
              </a:rPr>
              <a:t>на </a:t>
            </a:r>
            <a:r>
              <a:rPr lang="ru-RU" b="1" dirty="0" err="1">
                <a:latin typeface="Ubuntu"/>
              </a:rPr>
              <a:t>території</a:t>
            </a:r>
            <a:r>
              <a:rPr lang="ru-RU" b="1" dirty="0">
                <a:latin typeface="Ubuntu"/>
              </a:rPr>
              <a:t> </a:t>
            </a:r>
            <a:r>
              <a:rPr lang="ru-RU" b="1" dirty="0" err="1">
                <a:latin typeface="Ubuntu"/>
              </a:rPr>
              <a:t>України</a:t>
            </a:r>
            <a:r>
              <a:rPr lang="ru-RU" b="1" dirty="0">
                <a:latin typeface="Ubuntu"/>
              </a:rPr>
              <a:t> </a:t>
            </a:r>
            <a:r>
              <a:rPr lang="ru-RU" b="1" dirty="0" err="1">
                <a:latin typeface="Ubuntu"/>
              </a:rPr>
              <a:t>чи</a:t>
            </a:r>
            <a:r>
              <a:rPr lang="ru-RU" b="1" dirty="0">
                <a:latin typeface="Ubuntu"/>
              </a:rPr>
              <a:t> за кордоном у час, коли </a:t>
            </a:r>
            <a:r>
              <a:rPr lang="ru-RU" b="1" dirty="0" err="1">
                <a:latin typeface="Ubuntu"/>
              </a:rPr>
              <a:t>отримували</a:t>
            </a:r>
            <a:r>
              <a:rPr lang="ru-RU" b="1" dirty="0">
                <a:latin typeface="Ubuntu"/>
              </a:rPr>
              <a:t> </a:t>
            </a:r>
            <a:r>
              <a:rPr lang="ru-RU" b="1" dirty="0" err="1">
                <a:latin typeface="Ubuntu"/>
              </a:rPr>
              <a:t>цю</a:t>
            </a:r>
            <a:r>
              <a:rPr lang="ru-RU" b="1" dirty="0">
                <a:latin typeface="Ubuntu"/>
              </a:rPr>
              <a:t> </a:t>
            </a:r>
            <a:r>
              <a:rPr lang="ru-RU" b="1" dirty="0" err="1">
                <a:latin typeface="Ubuntu"/>
              </a:rPr>
              <a:t>допомогу</a:t>
            </a:r>
            <a:r>
              <a:rPr lang="ru-RU" b="1" dirty="0">
                <a:latin typeface="Ubuntu"/>
              </a:rPr>
              <a:t>, </a:t>
            </a:r>
            <a:r>
              <a:rPr lang="ru-RU" b="1" dirty="0" err="1">
                <a:latin typeface="Ubuntu"/>
              </a:rPr>
              <a:t>декларувати</a:t>
            </a:r>
            <a:r>
              <a:rPr lang="ru-RU" b="1" dirty="0">
                <a:latin typeface="Ubuntu"/>
              </a:rPr>
              <a:t> </a:t>
            </a:r>
            <a:r>
              <a:rPr lang="ru-RU" b="1" dirty="0" err="1">
                <a:latin typeface="Ubuntu"/>
              </a:rPr>
              <a:t>її</a:t>
            </a:r>
            <a:r>
              <a:rPr lang="ru-RU" b="1" dirty="0">
                <a:latin typeface="Ubuntu"/>
              </a:rPr>
              <a:t> не </a:t>
            </a:r>
            <a:r>
              <a:rPr lang="ru-RU" b="1" dirty="0" err="1">
                <a:latin typeface="Ubuntu"/>
              </a:rPr>
              <a:t>потрібно</a:t>
            </a:r>
            <a:r>
              <a:rPr lang="ru-RU" b="1" dirty="0">
                <a:latin typeface="Ubuntu"/>
              </a:rPr>
              <a:t>.</a:t>
            </a:r>
          </a:p>
          <a:p>
            <a:pPr algn="just"/>
            <a:r>
              <a:rPr lang="ru-RU" b="1" dirty="0" smtClean="0">
                <a:latin typeface="Ubuntu"/>
              </a:rPr>
              <a:t>       </a:t>
            </a:r>
            <a:r>
              <a:rPr lang="ru-RU" b="1" dirty="0" err="1" smtClean="0">
                <a:latin typeface="Ubuntu"/>
              </a:rPr>
              <a:t>Якщо</a:t>
            </a:r>
            <a:r>
              <a:rPr lang="ru-RU" b="1" dirty="0" smtClean="0">
                <a:latin typeface="Ubuntu"/>
              </a:rPr>
              <a:t> </a:t>
            </a:r>
            <a:r>
              <a:rPr lang="ru-RU" b="1" dirty="0" err="1">
                <a:latin typeface="Ubuntu"/>
              </a:rPr>
              <a:t>ви</a:t>
            </a:r>
            <a:r>
              <a:rPr lang="ru-RU" b="1" dirty="0">
                <a:latin typeface="Ubuntu"/>
              </a:rPr>
              <a:t> </a:t>
            </a:r>
            <a:r>
              <a:rPr lang="ru-RU" b="1" dirty="0" err="1">
                <a:latin typeface="Ubuntu"/>
              </a:rPr>
              <a:t>вже</a:t>
            </a:r>
            <a:r>
              <a:rPr lang="ru-RU" b="1" dirty="0">
                <a:latin typeface="Ubuntu"/>
              </a:rPr>
              <a:t> подали </a:t>
            </a:r>
            <a:r>
              <a:rPr lang="ru-RU" b="1" dirty="0" err="1">
                <a:latin typeface="Ubuntu"/>
              </a:rPr>
              <a:t>декларацію</a:t>
            </a:r>
            <a:r>
              <a:rPr lang="ru-RU" b="1" dirty="0">
                <a:latin typeface="Ubuntu"/>
              </a:rPr>
              <a:t>, в </a:t>
            </a:r>
            <a:r>
              <a:rPr lang="ru-RU" b="1" dirty="0" err="1">
                <a:latin typeface="Ubuntu"/>
              </a:rPr>
              <a:t>якій</a:t>
            </a:r>
            <a:r>
              <a:rPr lang="ru-RU" b="1" dirty="0">
                <a:latin typeface="Ubuntu"/>
              </a:rPr>
              <a:t> </a:t>
            </a:r>
            <a:r>
              <a:rPr lang="ru-RU" b="1" dirty="0" err="1">
                <a:latin typeface="Ubuntu"/>
              </a:rPr>
              <a:t>зазначено</a:t>
            </a:r>
            <a:r>
              <a:rPr lang="ru-RU" b="1" dirty="0">
                <a:latin typeface="Ubuntu"/>
              </a:rPr>
              <a:t> </a:t>
            </a:r>
            <a:r>
              <a:rPr lang="ru-RU" b="1" dirty="0" err="1">
                <a:latin typeface="Ubuntu"/>
              </a:rPr>
              <a:t>відомості</a:t>
            </a:r>
            <a:r>
              <a:rPr lang="ru-RU" b="1" dirty="0">
                <a:latin typeface="Ubuntu"/>
              </a:rPr>
              <a:t> про </a:t>
            </a:r>
            <a:r>
              <a:rPr lang="ru-RU" b="1" dirty="0" err="1">
                <a:latin typeface="Ubuntu"/>
              </a:rPr>
              <a:t>грошові</a:t>
            </a:r>
            <a:r>
              <a:rPr lang="ru-RU" b="1" dirty="0">
                <a:latin typeface="Ubuntu"/>
              </a:rPr>
              <a:t> </a:t>
            </a:r>
            <a:r>
              <a:rPr lang="ru-RU" b="1" dirty="0" err="1">
                <a:latin typeface="Ubuntu"/>
              </a:rPr>
              <a:t>виплати</a:t>
            </a:r>
            <a:r>
              <a:rPr lang="ru-RU" b="1" dirty="0">
                <a:latin typeface="Ubuntu"/>
              </a:rPr>
              <a:t> (</a:t>
            </a:r>
            <a:r>
              <a:rPr lang="ru-RU" b="1" dirty="0" err="1">
                <a:latin typeface="Ubuntu"/>
              </a:rPr>
              <a:t>матеріальну</a:t>
            </a:r>
            <a:r>
              <a:rPr lang="ru-RU" b="1" dirty="0">
                <a:latin typeface="Ubuntu"/>
              </a:rPr>
              <a:t> </a:t>
            </a:r>
            <a:r>
              <a:rPr lang="ru-RU" b="1" dirty="0" err="1">
                <a:latin typeface="Ubuntu"/>
              </a:rPr>
              <a:t>допомогу</a:t>
            </a:r>
            <a:r>
              <a:rPr lang="ru-RU" b="1" dirty="0">
                <a:latin typeface="Ubuntu"/>
              </a:rPr>
              <a:t>) </a:t>
            </a:r>
            <a:r>
              <a:rPr lang="ru-RU" b="1" dirty="0" err="1">
                <a:latin typeface="Ubuntu"/>
              </a:rPr>
              <a:t>від</a:t>
            </a:r>
            <a:r>
              <a:rPr lang="ru-RU" b="1" dirty="0">
                <a:latin typeface="Ubuntu"/>
              </a:rPr>
              <a:t> </a:t>
            </a:r>
            <a:r>
              <a:rPr lang="ru-RU" b="1" dirty="0" err="1">
                <a:latin typeface="Ubuntu"/>
              </a:rPr>
              <a:t>міжнародних</a:t>
            </a:r>
            <a:r>
              <a:rPr lang="ru-RU" b="1" dirty="0">
                <a:latin typeface="Ubuntu"/>
              </a:rPr>
              <a:t> </a:t>
            </a:r>
            <a:r>
              <a:rPr lang="ru-RU" b="1" dirty="0" err="1">
                <a:latin typeface="Ubuntu"/>
              </a:rPr>
              <a:t>організацій</a:t>
            </a:r>
            <a:r>
              <a:rPr lang="ru-RU" b="1" dirty="0">
                <a:latin typeface="Ubuntu"/>
              </a:rPr>
              <a:t>, </a:t>
            </a:r>
            <a:r>
              <a:rPr lang="ru-RU" b="1" dirty="0" err="1">
                <a:latin typeface="Ubuntu"/>
              </a:rPr>
              <a:t>іноземних</a:t>
            </a:r>
            <a:r>
              <a:rPr lang="ru-RU" b="1" dirty="0">
                <a:latin typeface="Ubuntu"/>
              </a:rPr>
              <a:t> держав, то </a:t>
            </a:r>
            <a:r>
              <a:rPr lang="ru-RU" b="1" dirty="0" err="1">
                <a:latin typeface="Ubuntu"/>
              </a:rPr>
              <a:t>це</a:t>
            </a:r>
            <a:r>
              <a:rPr lang="ru-RU" b="1" dirty="0">
                <a:latin typeface="Ubuntu"/>
              </a:rPr>
              <a:t> не </a:t>
            </a:r>
            <a:r>
              <a:rPr lang="ru-RU" b="1" dirty="0" err="1">
                <a:latin typeface="Ubuntu"/>
              </a:rPr>
              <a:t>потягне</a:t>
            </a:r>
            <a:r>
              <a:rPr lang="ru-RU" b="1" dirty="0">
                <a:latin typeface="Ubuntu"/>
              </a:rPr>
              <a:t> за собою </a:t>
            </a:r>
            <a:r>
              <a:rPr lang="ru-RU" b="1" dirty="0" err="1">
                <a:latin typeface="Ubuntu"/>
              </a:rPr>
              <a:t>юридичних</a:t>
            </a:r>
            <a:r>
              <a:rPr lang="ru-RU" b="1" dirty="0">
                <a:latin typeface="Ubuntu"/>
              </a:rPr>
              <a:t> </a:t>
            </a:r>
            <a:r>
              <a:rPr lang="ru-RU" b="1" dirty="0" err="1">
                <a:latin typeface="Ubuntu"/>
              </a:rPr>
              <a:t>наслідків</a:t>
            </a:r>
            <a:r>
              <a:rPr lang="ru-RU" b="1" dirty="0">
                <a:latin typeface="Ubuntu"/>
              </a:rPr>
              <a:t>. </a:t>
            </a:r>
            <a:r>
              <a:rPr lang="ru-RU" b="1" dirty="0" smtClean="0">
                <a:latin typeface="Ubuntu"/>
              </a:rPr>
              <a:t>     </a:t>
            </a:r>
          </a:p>
          <a:p>
            <a:pPr algn="just"/>
            <a:r>
              <a:rPr lang="ru-RU" b="1" dirty="0">
                <a:latin typeface="Ubuntu"/>
              </a:rPr>
              <a:t> </a:t>
            </a:r>
            <a:r>
              <a:rPr lang="ru-RU" b="1" dirty="0" smtClean="0">
                <a:latin typeface="Ubuntu"/>
              </a:rPr>
              <a:t>       У </a:t>
            </a:r>
            <a:r>
              <a:rPr lang="ru-RU" b="1" dirty="0" err="1">
                <a:latin typeface="Ubuntu"/>
              </a:rPr>
              <a:t>наступній</a:t>
            </a:r>
            <a:r>
              <a:rPr lang="ru-RU" b="1" dirty="0">
                <a:latin typeface="Ubuntu"/>
              </a:rPr>
              <a:t> </a:t>
            </a:r>
            <a:r>
              <a:rPr lang="ru-RU" b="1" dirty="0" err="1">
                <a:latin typeface="Ubuntu"/>
              </a:rPr>
              <a:t>декларації</a:t>
            </a:r>
            <a:r>
              <a:rPr lang="ru-RU" b="1" dirty="0">
                <a:latin typeface="Ubuntu"/>
              </a:rPr>
              <a:t> за </a:t>
            </a:r>
            <a:r>
              <a:rPr lang="ru-RU" b="1" dirty="0" smtClean="0">
                <a:latin typeface="Ubuntu"/>
              </a:rPr>
              <a:t>2024 </a:t>
            </a:r>
            <a:r>
              <a:rPr lang="ru-RU" b="1" dirty="0" err="1">
                <a:latin typeface="Ubuntu"/>
              </a:rPr>
              <a:t>рік</a:t>
            </a:r>
            <a:r>
              <a:rPr lang="ru-RU" b="1" dirty="0">
                <a:latin typeface="Ubuntu"/>
              </a:rPr>
              <a:t> </a:t>
            </a:r>
            <a:r>
              <a:rPr lang="ru-RU" b="1" dirty="0" err="1">
                <a:latin typeface="Ubuntu"/>
              </a:rPr>
              <a:t>ви</a:t>
            </a:r>
            <a:r>
              <a:rPr lang="ru-RU" b="1" dirty="0">
                <a:latin typeface="Ubuntu"/>
              </a:rPr>
              <a:t> можете просто не </a:t>
            </a:r>
            <a:r>
              <a:rPr lang="ru-RU" b="1" dirty="0" err="1">
                <a:latin typeface="Ubuntu"/>
              </a:rPr>
              <a:t>зазначати</a:t>
            </a:r>
            <a:r>
              <a:rPr lang="ru-RU" b="1" dirty="0">
                <a:latin typeface="Ubuntu"/>
              </a:rPr>
              <a:t> </a:t>
            </a:r>
            <a:r>
              <a:rPr lang="ru-RU" b="1" dirty="0" err="1">
                <a:latin typeface="Ubuntu"/>
              </a:rPr>
              <a:t>такі</a:t>
            </a:r>
            <a:r>
              <a:rPr lang="ru-RU" b="1" dirty="0">
                <a:latin typeface="Ubuntu"/>
              </a:rPr>
              <a:t> </a:t>
            </a:r>
            <a:r>
              <a:rPr lang="ru-RU" b="1" dirty="0" err="1">
                <a:latin typeface="Ubuntu"/>
              </a:rPr>
              <a:t>виплати</a:t>
            </a:r>
            <a:r>
              <a:rPr lang="ru-RU" b="1" dirty="0">
                <a:latin typeface="Ubuntu"/>
              </a:rPr>
              <a:t>.</a:t>
            </a:r>
          </a:p>
          <a:p>
            <a:pPr algn="just"/>
            <a:r>
              <a:rPr lang="ru-RU" b="1" dirty="0" smtClean="0">
                <a:latin typeface="Ubuntu"/>
              </a:rPr>
              <a:t>        </a:t>
            </a:r>
            <a:r>
              <a:rPr lang="ru-RU" b="1" dirty="0" err="1" smtClean="0">
                <a:latin typeface="Ubuntu"/>
              </a:rPr>
              <a:t>Водночас</a:t>
            </a:r>
            <a:r>
              <a:rPr lang="ru-RU" b="1" dirty="0" smtClean="0">
                <a:latin typeface="Ubuntu"/>
              </a:rPr>
              <a:t> </a:t>
            </a:r>
            <a:r>
              <a:rPr lang="ru-RU" b="1" dirty="0" err="1">
                <a:latin typeface="Ubuntu"/>
              </a:rPr>
              <a:t>це</a:t>
            </a:r>
            <a:r>
              <a:rPr lang="ru-RU" b="1" dirty="0">
                <a:latin typeface="Ubuntu"/>
              </a:rPr>
              <a:t> </a:t>
            </a:r>
            <a:r>
              <a:rPr lang="ru-RU" b="1" dirty="0" err="1">
                <a:latin typeface="Ubuntu"/>
              </a:rPr>
              <a:t>стосується</a:t>
            </a:r>
            <a:r>
              <a:rPr lang="ru-RU" b="1" dirty="0">
                <a:latin typeface="Ubuntu"/>
              </a:rPr>
              <a:t> </a:t>
            </a:r>
            <a:r>
              <a:rPr lang="ru-RU" b="1" dirty="0" err="1">
                <a:latin typeface="Ubuntu"/>
              </a:rPr>
              <a:t>лише</a:t>
            </a:r>
            <a:r>
              <a:rPr lang="ru-RU" b="1" dirty="0">
                <a:latin typeface="Ubuntu"/>
              </a:rPr>
              <a:t> тих </a:t>
            </a:r>
            <a:r>
              <a:rPr lang="ru-RU" b="1" dirty="0" err="1">
                <a:latin typeface="Ubuntu"/>
              </a:rPr>
              <a:t>декларацій</a:t>
            </a:r>
            <a:r>
              <a:rPr lang="ru-RU" b="1" dirty="0">
                <a:latin typeface="Ubuntu"/>
              </a:rPr>
              <a:t>, </a:t>
            </a:r>
            <a:r>
              <a:rPr lang="ru-RU" b="1" dirty="0" err="1">
                <a:latin typeface="Ubuntu"/>
              </a:rPr>
              <a:t>звітний</a:t>
            </a:r>
            <a:r>
              <a:rPr lang="ru-RU" b="1" dirty="0">
                <a:latin typeface="Ubuntu"/>
              </a:rPr>
              <a:t> </a:t>
            </a:r>
            <a:r>
              <a:rPr lang="ru-RU" b="1" dirty="0" err="1">
                <a:latin typeface="Ubuntu"/>
              </a:rPr>
              <a:t>період</a:t>
            </a:r>
            <a:r>
              <a:rPr lang="ru-RU" b="1" dirty="0">
                <a:latin typeface="Ubuntu"/>
              </a:rPr>
              <a:t> </a:t>
            </a:r>
            <a:r>
              <a:rPr lang="ru-RU" b="1" dirty="0" err="1">
                <a:latin typeface="Ubuntu"/>
              </a:rPr>
              <a:t>яких</a:t>
            </a:r>
            <a:r>
              <a:rPr lang="ru-RU" b="1" dirty="0">
                <a:latin typeface="Ubuntu"/>
              </a:rPr>
              <a:t> </a:t>
            </a:r>
            <a:r>
              <a:rPr lang="ru-RU" b="1" dirty="0" err="1">
                <a:latin typeface="Ubuntu"/>
              </a:rPr>
              <a:t>повністю</a:t>
            </a:r>
            <a:r>
              <a:rPr lang="ru-RU" b="1" dirty="0">
                <a:latin typeface="Ubuntu"/>
              </a:rPr>
              <a:t> </a:t>
            </a:r>
            <a:r>
              <a:rPr lang="ru-RU" b="1" dirty="0" err="1">
                <a:latin typeface="Ubuntu"/>
              </a:rPr>
              <a:t>або</a:t>
            </a:r>
            <a:r>
              <a:rPr lang="ru-RU" b="1" dirty="0">
                <a:latin typeface="Ubuntu"/>
              </a:rPr>
              <a:t> </a:t>
            </a:r>
            <a:r>
              <a:rPr lang="ru-RU" b="1" dirty="0" err="1">
                <a:latin typeface="Ubuntu"/>
              </a:rPr>
              <a:t>частково</a:t>
            </a:r>
            <a:r>
              <a:rPr lang="ru-RU" b="1" dirty="0">
                <a:latin typeface="Ubuntu"/>
              </a:rPr>
              <a:t> </a:t>
            </a:r>
            <a:r>
              <a:rPr lang="ru-RU" b="1" dirty="0" err="1">
                <a:latin typeface="Ubuntu"/>
              </a:rPr>
              <a:t>припадає</a:t>
            </a:r>
            <a:r>
              <a:rPr lang="ru-RU" b="1" dirty="0">
                <a:latin typeface="Ubuntu"/>
              </a:rPr>
              <a:t> на </a:t>
            </a:r>
            <a:r>
              <a:rPr lang="ru-RU" b="1" dirty="0" err="1">
                <a:latin typeface="Ubuntu"/>
              </a:rPr>
              <a:t>період</a:t>
            </a:r>
            <a:r>
              <a:rPr lang="ru-RU" b="1" dirty="0">
                <a:latin typeface="Ubuntu"/>
              </a:rPr>
              <a:t> </a:t>
            </a:r>
            <a:r>
              <a:rPr lang="ru-RU" b="1" dirty="0" err="1">
                <a:latin typeface="Ubuntu"/>
              </a:rPr>
              <a:t>дії</a:t>
            </a:r>
            <a:r>
              <a:rPr lang="ru-RU" b="1" dirty="0">
                <a:latin typeface="Ubuntu"/>
              </a:rPr>
              <a:t> </a:t>
            </a:r>
            <a:r>
              <a:rPr lang="ru-RU" b="1" dirty="0" err="1">
                <a:latin typeface="Ubuntu"/>
              </a:rPr>
              <a:t>воєнного</a:t>
            </a:r>
            <a:r>
              <a:rPr lang="ru-RU" b="1" dirty="0">
                <a:latin typeface="Ubuntu"/>
              </a:rPr>
              <a:t> стану.</a:t>
            </a:r>
            <a:endParaRPr lang="ru-RU" b="1" i="0" dirty="0">
              <a:effectLst/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4618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297" y="1309910"/>
            <a:ext cx="9310052" cy="93951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 потрібно декларувати грошову допомогу від України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 flipV="1">
            <a:off x="11951206" y="7836408"/>
            <a:ext cx="91441" cy="10058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1168" y="2563196"/>
            <a:ext cx="116403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424242"/>
                </a:solidFill>
                <a:latin typeface="Ubuntu"/>
              </a:rPr>
              <a:t>        Так,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т</a:t>
            </a:r>
            <a:r>
              <a:rPr lang="ru-RU" dirty="0" err="1" smtClean="0">
                <a:solidFill>
                  <a:srgbClr val="424242"/>
                </a:solidFill>
                <a:latin typeface="Ubuntu"/>
              </a:rPr>
              <a:t>аку</a:t>
            </a:r>
            <a:r>
              <a:rPr lang="ru-RU" dirty="0" smtClean="0">
                <a:solidFill>
                  <a:srgbClr val="424242"/>
                </a:solidFill>
                <a:latin typeface="Ubuntu"/>
              </a:rPr>
              <a:t> </a:t>
            </a:r>
            <a:r>
              <a:rPr lang="ru-RU" dirty="0" err="1" smtClean="0">
                <a:solidFill>
                  <a:srgbClr val="424242"/>
                </a:solidFill>
                <a:latin typeface="Ubuntu"/>
              </a:rPr>
              <a:t>допомогу</a:t>
            </a:r>
            <a:r>
              <a:rPr lang="ru-RU" dirty="0" smtClean="0">
                <a:solidFill>
                  <a:srgbClr val="424242"/>
                </a:solidFill>
                <a:latin typeface="Ubuntu"/>
              </a:rPr>
              <a:t> </a:t>
            </a:r>
            <a:r>
              <a:rPr lang="ru-RU" dirty="0" err="1" smtClean="0">
                <a:solidFill>
                  <a:srgbClr val="424242"/>
                </a:solidFill>
                <a:latin typeface="Ubuntu"/>
              </a:rPr>
              <a:t>потрібно</a:t>
            </a:r>
            <a:r>
              <a:rPr lang="ru-RU" dirty="0" smtClean="0">
                <a:solidFill>
                  <a:srgbClr val="424242"/>
                </a:solidFill>
                <a:latin typeface="Ubuntu"/>
              </a:rPr>
              <a:t> </a:t>
            </a:r>
            <a:r>
              <a:rPr lang="ru-RU" dirty="0" err="1" smtClean="0">
                <a:solidFill>
                  <a:srgbClr val="424242"/>
                </a:solidFill>
                <a:latin typeface="Ubuntu"/>
              </a:rPr>
              <a:t>декларувати</a:t>
            </a:r>
            <a:r>
              <a:rPr lang="ru-RU" dirty="0" smtClean="0">
                <a:solidFill>
                  <a:srgbClr val="424242"/>
                </a:solidFill>
                <a:latin typeface="Ubuntu"/>
              </a:rPr>
              <a:t>, </a:t>
            </a:r>
            <a:r>
              <a:rPr lang="ru-RU" dirty="0" err="1" smtClean="0">
                <a:solidFill>
                  <a:srgbClr val="424242"/>
                </a:solidFill>
                <a:latin typeface="Ubuntu"/>
              </a:rPr>
              <a:t>зокрема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,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це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стосується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грошової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допомоги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, яка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надається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внутрішньо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переміщеним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особам (ВПО)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від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держави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, у тому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числі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за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поданими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через платформу «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єДопомога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» заявками.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Також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це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може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бути: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424242"/>
                </a:solidFill>
                <a:latin typeface="Ubuntu"/>
              </a:rPr>
              <a:t>покриття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витрат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на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проживання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(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допомога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на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проживання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ВПО);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424242"/>
                </a:solidFill>
                <a:latin typeface="Ubuntu"/>
              </a:rPr>
              <a:t>компенсація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витрат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,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пов’язаних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із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безоплатним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тимчасовим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розміщенням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(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перебуванням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) ВПО;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424242"/>
                </a:solidFill>
                <a:latin typeface="Ubuntu"/>
              </a:rPr>
              <a:t>грошова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допомога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цивільному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населенню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, яке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евакуюється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424242"/>
                </a:solidFill>
                <a:latin typeface="Ubuntu"/>
              </a:rPr>
              <a:t>грошова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допомога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цивільному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населенню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деокупованих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населених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пунктів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тощо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.</a:t>
            </a:r>
          </a:p>
          <a:p>
            <a:pPr algn="just"/>
            <a:r>
              <a:rPr lang="ru-RU" dirty="0">
                <a:solidFill>
                  <a:srgbClr val="424242"/>
                </a:solidFill>
                <a:latin typeface="Ubuntu"/>
              </a:rPr>
              <a:t>У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декларації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джерелом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доходу таких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коштів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рекомендуємо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вказувати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Кабінет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Міністрів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України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(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заблокувавши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поле для </a:t>
            </a:r>
            <a:r>
              <a:rPr lang="ru-RU" dirty="0" err="1">
                <a:solidFill>
                  <a:srgbClr val="424242"/>
                </a:solidFill>
                <a:latin typeface="Ubuntu"/>
              </a:rPr>
              <a:t>введення</a:t>
            </a:r>
            <a:r>
              <a:rPr lang="ru-RU" dirty="0">
                <a:solidFill>
                  <a:srgbClr val="424242"/>
                </a:solidFill>
                <a:latin typeface="Ubuntu"/>
              </a:rPr>
              <a:t> коду ЄДРПОУ).</a:t>
            </a:r>
            <a:endParaRPr lang="ru-RU" b="0" i="0" dirty="0">
              <a:solidFill>
                <a:srgbClr val="424242"/>
              </a:solidFill>
              <a:effectLst/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9410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227275-AD2B-4F78-B042-B586733DD3C3}"/>
              </a:ext>
            </a:extLst>
          </p:cNvPr>
          <p:cNvSpPr txBox="1"/>
          <p:nvPr/>
        </p:nvSpPr>
        <p:spPr>
          <a:xfrm>
            <a:off x="685772" y="2662219"/>
            <a:ext cx="471816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Подається у разі: 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200" b="1" dirty="0">
                <a:solidFill>
                  <a:srgbClr val="FF0000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припинення діяльності</a:t>
            </a:r>
            <a:r>
              <a:rPr lang="uk-UA" sz="2200" dirty="0">
                <a:solidFill>
                  <a:srgbClr val="FF0000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; </a:t>
            </a:r>
          </a:p>
          <a:p>
            <a:pPr>
              <a:buClr>
                <a:schemeClr val="tx1"/>
              </a:buClr>
            </a:pPr>
            <a:r>
              <a:rPr lang="uk-UA" sz="2200" b="1" dirty="0">
                <a:solidFill>
                  <a:srgbClr val="FF0000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не пізніше </a:t>
            </a:r>
            <a:r>
              <a:rPr lang="uk-UA" sz="2200" b="1" dirty="0" smtClean="0">
                <a:solidFill>
                  <a:srgbClr val="FF0000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30 календарних </a:t>
            </a:r>
            <a:r>
              <a:rPr lang="uk-UA" sz="2200" b="1" dirty="0">
                <a:solidFill>
                  <a:srgbClr val="FF0000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днів </a:t>
            </a:r>
            <a:r>
              <a:rPr lang="uk-UA" sz="2200" b="1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/>
            </a:r>
            <a:br>
              <a:rPr lang="uk-UA" sz="2200" b="1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з дня припинення діяльності</a:t>
            </a:r>
            <a:r>
              <a:rPr lang="uk-UA" sz="2200" dirty="0" smtClean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;</a:t>
            </a:r>
          </a:p>
          <a:p>
            <a:pPr>
              <a:buClr>
                <a:schemeClr val="tx1"/>
              </a:buClr>
            </a:pPr>
            <a:endParaRPr lang="uk-UA" sz="2200" dirty="0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200" b="1" dirty="0">
                <a:solidFill>
                  <a:srgbClr val="FF0000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за період, не охоплений</a:t>
            </a:r>
            <a:r>
              <a:rPr lang="uk-UA" sz="2200" dirty="0">
                <a:solidFill>
                  <a:srgbClr val="FF0000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uk-UA" sz="22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раніше поданими деклараціями.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2B47B5B-1251-4ED6-82E8-EAD16B78BCBB}"/>
              </a:ext>
            </a:extLst>
          </p:cNvPr>
          <p:cNvSpPr txBox="1"/>
          <p:nvPr/>
        </p:nvSpPr>
        <p:spPr>
          <a:xfrm>
            <a:off x="6087978" y="2662219"/>
            <a:ext cx="531338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Не подається у разі: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2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переведення</a:t>
            </a:r>
            <a:r>
              <a:rPr lang="uk-UA" sz="22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звільнення у зв’язку </a:t>
            </a: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з </a:t>
            </a:r>
            <a:r>
              <a:rPr lang="uk-UA" sz="22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перемогою </a:t>
            </a:r>
            <a:r>
              <a:rPr lang="uk-UA" sz="22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 конкурсі</a:t>
            </a:r>
            <a:r>
              <a:rPr lang="uk-UA" sz="22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 умови прийняття на роботу упродовж </a:t>
            </a: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30 календарних днів після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звільнення);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якщо особа одночасно обіймала дві посади,  але протягом року звільнилася або іншим чином припинила перебувати на одній із таких посад.</a:t>
            </a: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Рисунок 11" descr="Зображення, що містить малювання&#10;&#10;Автоматично згенерований опис">
            <a:extLst>
              <a:ext uri="{FF2B5EF4-FFF2-40B4-BE49-F238E27FC236}">
                <a16:creationId xmlns:a16="http://schemas.microsoft.com/office/drawing/2014/main" xmlns="" id="{A47B9FBF-00E3-448B-A4B4-44F58000A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096" y="1640030"/>
            <a:ext cx="767638" cy="763857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FF9A4F34-2FC1-4B50-A831-931DCF30AE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37" y="1640031"/>
            <a:ext cx="994481" cy="76385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3F9077A-0B97-4EBC-8D2B-24FC275B30FD}"/>
              </a:ext>
            </a:extLst>
          </p:cNvPr>
          <p:cNvSpPr txBox="1"/>
          <p:nvPr/>
        </p:nvSpPr>
        <p:spPr>
          <a:xfrm>
            <a:off x="2874007" y="405236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Розділ 1. Декларація «</a:t>
            </a:r>
            <a:r>
              <a:rPr lang="uk-UA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При звільненні</a:t>
            </a:r>
            <a:r>
              <a:rPr lang="uk-UA" sz="3000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  <a:endParaRPr lang="uk-UA" sz="30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xmlns="" id="{723167DC-CFC1-426A-8836-69B9B0118E58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Зображення, що містить знак&#10;&#10;Автоматично згенерований опис">
            <a:extLst>
              <a:ext uri="{FF2B5EF4-FFF2-40B4-BE49-F238E27FC236}">
                <a16:creationId xmlns="" xmlns:a16="http://schemas.microsoft.com/office/drawing/2014/main" id="{7C427F60-A340-45FC-91C2-3FE48C9076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8" y="1961442"/>
            <a:ext cx="994481" cy="7638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51BA4D4-8653-43E4-BC69-23985AA89AF6}"/>
              </a:ext>
            </a:extLst>
          </p:cNvPr>
          <p:cNvSpPr txBox="1"/>
          <p:nvPr/>
        </p:nvSpPr>
        <p:spPr>
          <a:xfrm>
            <a:off x="1930588" y="492456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11. </a:t>
            </a:r>
            <a:r>
              <a:rPr lang="ru-RU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cs typeface="Roboto" panose="02000000000000000000" pitchFamily="2" charset="0"/>
                <a:sym typeface="Arial"/>
              </a:rPr>
              <a:t>Доходи, у тому </a:t>
            </a:r>
            <a:r>
              <a:rPr lang="ru-RU" sz="30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cs typeface="Roboto" panose="02000000000000000000" pitchFamily="2" charset="0"/>
                <a:sym typeface="Arial"/>
              </a:rPr>
              <a:t>числі</a:t>
            </a:r>
            <a:r>
              <a:rPr lang="ru-RU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cs typeface="Roboto" panose="02000000000000000000" pitchFamily="2" charset="0"/>
                <a:sym typeface="Arial"/>
              </a:rPr>
              <a:t> </a:t>
            </a:r>
            <a:r>
              <a:rPr lang="ru-RU" sz="30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cs typeface="Roboto" panose="02000000000000000000" pitchFamily="2" charset="0"/>
                <a:sym typeface="Arial"/>
              </a:rPr>
              <a:t>подарунки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="" xmlns:a16="http://schemas.microsoft.com/office/drawing/2014/main" id="{C539BCDD-D878-439C-A1E5-A56C03AB49FF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91200" y="1724680"/>
            <a:ext cx="8577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Аліменти</a:t>
            </a:r>
            <a:r>
              <a:rPr lang="uk-U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є доходом</a:t>
            </a:r>
          </a:p>
          <a:p>
            <a:endParaRPr lang="uk-UA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Аліменти </a:t>
            </a: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є власністю дитини, на яку вони </a:t>
            </a:r>
            <a:r>
              <a:rPr lang="uk-U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виплачуються. </a:t>
            </a:r>
            <a:endParaRPr lang="uk-UA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0619" y="4157233"/>
            <a:ext cx="936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Для відображення відомостей про дохід у вигляді аліментів на дитину, після зазначення загальної інформації про дохід, у полі «Інформація про особу, яка отримала дохід» необхідно зазначити відомості про дитину.</a:t>
            </a:r>
          </a:p>
        </p:txBody>
      </p:sp>
    </p:spTree>
    <p:extLst>
      <p:ext uri="{BB962C8B-B14F-4D97-AF65-F5344CB8AC3E}">
        <p14:creationId xmlns:p14="http://schemas.microsoft.com/office/powerpoint/2010/main" val="281195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0050" y="243185"/>
            <a:ext cx="11658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ДОДАТКОВО з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верніть увагу, щодо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єПідтримкИ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кешбеку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Зимова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Пакунок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малюка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як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декларувати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отриману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6225" y="1152525"/>
            <a:ext cx="116204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кешбеку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Зроблено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є державною грошовою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зараховуються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покупцем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одному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кешбек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доходом,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правилами.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«Доходи, у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3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«Вид доходу»  обрати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 </a:t>
            </a:r>
          </a:p>
          <a:p>
            <a:pPr lvl="3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кешбек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lvl="3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доходу» обрати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особа»;</a:t>
            </a:r>
          </a:p>
          <a:p>
            <a:pPr lvl="3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«Тип особи» обрати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lvl="3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«Код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«37508596»;</a:t>
            </a:r>
          </a:p>
          <a:p>
            <a:pPr lvl="3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особи» обрати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12.1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установи, у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кордоном,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субʼєкта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сімʼї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2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2950" y="134035"/>
            <a:ext cx="10953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є доходом одноразова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грошова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Зимова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21516"/>
            <a:ext cx="120015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just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kraine"/>
              </a:rPr>
              <a:t>Так</a:t>
            </a:r>
            <a:r>
              <a:rPr lang="ru-RU" i="1" dirty="0">
                <a:solidFill>
                  <a:srgbClr val="306CF3"/>
                </a:solidFill>
                <a:latin typeface="eUkraine"/>
              </a:rPr>
              <a:t>.</a:t>
            </a:r>
            <a:endParaRPr lang="ru-RU" dirty="0">
              <a:solidFill>
                <a:srgbClr val="333333"/>
              </a:solidFill>
              <a:latin typeface="eUkraine"/>
            </a:endParaRPr>
          </a:p>
          <a:p>
            <a:pPr indent="254000" algn="just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  Одноразова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державна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грошова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допомога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Зимова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підтримка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» (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далі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грошова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допомога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Зимова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підтримка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»)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передбачена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Порядком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реалізації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експериментального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проекту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одноразової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державної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грошової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допомоги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Зимова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підтримка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» в рамках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Всеукраїнської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економічної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платформи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Зроблено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Україні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» (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далі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– Порядок про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Зимову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підтримку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затвердженим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постановою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Кабінету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Міністрів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20.08.2024 № 952 (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далі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– Постанова № 952).</a:t>
            </a:r>
            <a:endParaRPr lang="ru-RU" dirty="0">
              <a:solidFill>
                <a:srgbClr val="333333"/>
              </a:solidFill>
              <a:latin typeface="eUkraine"/>
            </a:endParaRPr>
          </a:p>
          <a:p>
            <a:pPr indent="254000" algn="just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Розмір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грошової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допомоги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Зимова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підтримка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» – 1 000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грн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 </a:t>
            </a:r>
            <a:r>
              <a:rPr lang="ru-RU" dirty="0">
                <a:latin typeface="eUkraine"/>
              </a:rPr>
              <a:t>(</a:t>
            </a:r>
            <a:r>
              <a:rPr lang="ru-RU" dirty="0" err="1">
                <a:latin typeface="eUkraine"/>
              </a:rPr>
              <a:t>абз</a:t>
            </a:r>
            <a:r>
              <a:rPr lang="ru-RU" dirty="0">
                <a:latin typeface="eUkraine"/>
              </a:rPr>
              <a:t>. 2 п. 8 Порядку про </a:t>
            </a:r>
            <a:r>
              <a:rPr lang="ru-RU" dirty="0" err="1">
                <a:latin typeface="eUkraine"/>
              </a:rPr>
              <a:t>Зимову</a:t>
            </a:r>
            <a:r>
              <a:rPr lang="ru-RU" dirty="0">
                <a:latin typeface="eUkraine"/>
              </a:rPr>
              <a:t> </a:t>
            </a:r>
            <a:r>
              <a:rPr lang="ru-RU" dirty="0" err="1">
                <a:latin typeface="eUkraine"/>
              </a:rPr>
              <a:t>підтримку</a:t>
            </a:r>
            <a:r>
              <a:rPr lang="ru-RU" dirty="0">
                <a:latin typeface="eUkraine"/>
              </a:rPr>
              <a:t>»)</a:t>
            </a:r>
            <a:r>
              <a:rPr lang="ru-RU" dirty="0">
                <a:latin typeface="times new roman" panose="02020603050405020304" pitchFamily="18" charset="0"/>
              </a:rPr>
              <a:t>.</a:t>
            </a:r>
            <a:endParaRPr lang="ru-RU" dirty="0">
              <a:latin typeface="eUkraine"/>
            </a:endParaRPr>
          </a:p>
          <a:p>
            <a:pPr indent="254000" algn="just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Кошти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грошової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допомоги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Зимова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підтримка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зараховуються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поточний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рахунок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спеціальним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режимом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Кешбек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Зроблено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Україні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"» (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далі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спеціальний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рахунок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відкритий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фізичною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особою-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покупцем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в одному з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уповноважених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банків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 </a:t>
            </a:r>
            <a:r>
              <a:rPr lang="ru-RU" dirty="0">
                <a:latin typeface="eUkraine"/>
              </a:rPr>
              <a:t>(</a:t>
            </a:r>
            <a:r>
              <a:rPr lang="ru-RU" dirty="0" err="1">
                <a:latin typeface="eUkraine"/>
              </a:rPr>
              <a:t>пп</a:t>
            </a:r>
            <a:r>
              <a:rPr lang="ru-RU" dirty="0">
                <a:latin typeface="eUkraine"/>
              </a:rPr>
              <a:t>. 4 п. 9, </a:t>
            </a:r>
            <a:r>
              <a:rPr lang="ru-RU" dirty="0" err="1">
                <a:latin typeface="eUkraine"/>
              </a:rPr>
              <a:t>абз</a:t>
            </a:r>
            <a:r>
              <a:rPr lang="ru-RU" dirty="0">
                <a:latin typeface="eUkraine"/>
              </a:rPr>
              <a:t>. 4 п. 10 Порядку про </a:t>
            </a:r>
            <a:r>
              <a:rPr lang="ru-RU" dirty="0" err="1">
                <a:latin typeface="eUkraine"/>
              </a:rPr>
              <a:t>Зимову</a:t>
            </a:r>
            <a:r>
              <a:rPr lang="ru-RU" dirty="0">
                <a:latin typeface="eUkraine"/>
              </a:rPr>
              <a:t> </a:t>
            </a:r>
            <a:r>
              <a:rPr lang="ru-RU" dirty="0" err="1">
                <a:latin typeface="eUkraine"/>
              </a:rPr>
              <a:t>підтримку</a:t>
            </a:r>
            <a:r>
              <a:rPr lang="ru-RU" dirty="0">
                <a:latin typeface="eUkraine"/>
              </a:rPr>
              <a:t>)</a:t>
            </a:r>
            <a:r>
              <a:rPr lang="ru-RU" dirty="0">
                <a:latin typeface="times new roman" panose="02020603050405020304" pitchFamily="18" charset="0"/>
              </a:rPr>
              <a:t>.</a:t>
            </a:r>
            <a:endParaRPr lang="ru-RU" dirty="0">
              <a:latin typeface="eUkraine"/>
            </a:endParaRPr>
          </a:p>
          <a:p>
            <a:pPr indent="254000" algn="just"/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Категоріям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визначених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у п. 9 Порядку про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Зимову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підтримку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кошти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грошової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допомоги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Зимова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підтримка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надається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через АТ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Укрпошта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».</a:t>
            </a:r>
            <a:endParaRPr lang="ru-RU" dirty="0">
              <a:solidFill>
                <a:srgbClr val="333333"/>
              </a:solidFill>
              <a:latin typeface="eUkraine"/>
            </a:endParaRPr>
          </a:p>
          <a:p>
            <a:pPr indent="254000" algn="just"/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Головним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розпорядником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коштів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передбачених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у державному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бюджеті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за бюджетною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програмою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Підтримка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внутрішнього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попиту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вітчизняні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послуги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» (у т. ч.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коштів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відповідно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до Порядку про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Зимову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підтримку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), та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відповідальним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виконавцем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цієї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бюджетної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програми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Міністерство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економіки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України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Отже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грошова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допомога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Зимова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підтримка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» є доходом,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відомості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підлягають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декларуванню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загальними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правилами.</a:t>
            </a:r>
            <a:endParaRPr lang="ru-RU" dirty="0">
              <a:solidFill>
                <a:srgbClr val="333333"/>
              </a:solidFill>
              <a:latin typeface="eUkraine"/>
            </a:endParaRPr>
          </a:p>
          <a:p>
            <a:pPr indent="254000" algn="just"/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час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внесення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інформації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розділу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11 «Доходи, у тому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числі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подарунки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декларації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рекомендується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:</a:t>
            </a:r>
            <a:endParaRPr lang="ru-RU" dirty="0">
              <a:solidFill>
                <a:srgbClr val="333333"/>
              </a:solidFill>
              <a:latin typeface="eUkraine"/>
            </a:endParaRPr>
          </a:p>
          <a:p>
            <a:pPr marL="1600200" lvl="3" indent="-2286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«Вид доходу» обрати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позначку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Інше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»; </a:t>
            </a:r>
            <a:endParaRPr lang="ru-RU" dirty="0">
              <a:solidFill>
                <a:srgbClr val="333333"/>
              </a:solidFill>
              <a:latin typeface="eUkraine"/>
            </a:endParaRPr>
          </a:p>
          <a:p>
            <a:pPr marL="1600200" lvl="3" indent="-2286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Зазначте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саме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вказати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Грошова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допомога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Зимова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підтримка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"»;</a:t>
            </a:r>
            <a:endParaRPr lang="ru-RU" dirty="0">
              <a:solidFill>
                <a:srgbClr val="333333"/>
              </a:solidFill>
              <a:latin typeface="eUkraine"/>
            </a:endParaRPr>
          </a:p>
          <a:p>
            <a:pPr marL="1600200" lvl="3" indent="-2286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Джерело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джерела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) доходу» обрати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позначку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Інша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фізична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юридична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особа»;</a:t>
            </a:r>
            <a:endParaRPr lang="ru-RU" dirty="0">
              <a:solidFill>
                <a:srgbClr val="333333"/>
              </a:solidFill>
              <a:latin typeface="eUkraine"/>
            </a:endParaRPr>
          </a:p>
          <a:p>
            <a:pPr marL="1600200" lvl="3" indent="-2286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«Тип особи» обрати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позначку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Юридична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особа,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зареєстрована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Україні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»;</a:t>
            </a:r>
            <a:endParaRPr lang="ru-RU" dirty="0">
              <a:solidFill>
                <a:srgbClr val="333333"/>
              </a:solidFill>
              <a:latin typeface="eUkraine"/>
            </a:endParaRPr>
          </a:p>
          <a:p>
            <a:pPr marL="1600200" lvl="3" indent="-2286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«Код в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Єдиному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державному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реєстрі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юридичних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фізичних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підприємців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громадських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формувань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зазначити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«37508596»;</a:t>
            </a:r>
            <a:endParaRPr lang="ru-RU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kraine"/>
            </a:endParaRPr>
          </a:p>
          <a:p>
            <a:pPr marL="1600200" lvl="3" indent="-2286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Найменування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юридичної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особи» обрати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Міністерство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економіки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».</a:t>
            </a:r>
            <a:endParaRPr lang="ru-RU" dirty="0">
              <a:solidFill>
                <a:srgbClr val="333333"/>
              </a:solidFill>
              <a:latin typeface="eUkraine"/>
            </a:endParaRPr>
          </a:p>
          <a:p>
            <a:pPr indent="254000" algn="just"/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Відомості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банківську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установу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якій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відкрито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спеціальний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рахунок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підлягають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відображенню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розділі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12.1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Банківські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інші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фінансові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установи, у тому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числі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за кордоном,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субʼєкта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декларування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членів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сімʼї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відкриті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рахунки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зберігаються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кошти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інше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майно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декларації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загальними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правилами.</a:t>
            </a:r>
            <a:endParaRPr lang="ru-RU" b="0" i="0" dirty="0">
              <a:solidFill>
                <a:srgbClr val="333333"/>
              </a:solidFill>
              <a:effectLst/>
              <a:latin typeface="eUkraine"/>
            </a:endParaRPr>
          </a:p>
        </p:txBody>
      </p:sp>
    </p:spTree>
    <p:extLst>
      <p:ext uri="{BB962C8B-B14F-4D97-AF65-F5344CB8AC3E}">
        <p14:creationId xmlns:p14="http://schemas.microsoft.com/office/powerpoint/2010/main" val="87152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250" y="162610"/>
            <a:ext cx="11715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доходом одноразова натуральна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пакунок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малюка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Baby-box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1975" y="1443841"/>
            <a:ext cx="113823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989" algn="just"/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Лише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у </a:t>
            </a:r>
            <a:r>
              <a:rPr lang="ru-RU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разі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отримання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грошової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компенсації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її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вартості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ru-RU" dirty="0">
              <a:solidFill>
                <a:srgbClr val="FF0000"/>
              </a:solidFill>
              <a:latin typeface="eUkraine"/>
            </a:endParaRPr>
          </a:p>
          <a:p>
            <a:pPr indent="269989"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Пакунок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малюка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» є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безповоротною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адресною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соціальною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допомогою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сім’ям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народилася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живонароджена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дитина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як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натуральній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так і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грошовій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формі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вигляді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компенсації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. </a:t>
            </a:r>
            <a:endParaRPr lang="ru-RU" dirty="0">
              <a:solidFill>
                <a:srgbClr val="333333"/>
              </a:solidFill>
              <a:latin typeface="eUkraine"/>
            </a:endParaRPr>
          </a:p>
          <a:p>
            <a:pPr indent="269989" algn="just"/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Соціальні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виплати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субсидії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тощо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вважаються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доходом і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відображаються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декларації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лише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разі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монетизації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виплати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грошовій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формі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.</a:t>
            </a:r>
            <a:endParaRPr lang="ru-RU" dirty="0">
              <a:solidFill>
                <a:srgbClr val="333333"/>
              </a:solidFill>
              <a:latin typeface="eUkraine"/>
            </a:endParaRPr>
          </a:p>
          <a:p>
            <a:pPr indent="269989" algn="just"/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Грошова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компенсація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вартості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одноразової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натуральної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допомоги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пакунок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малюка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» є доходом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вигляді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соціальної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допомоги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соціальної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виплати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відомості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про яку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підлягають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декларуванню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розділі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11 «Доходи, у тому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числі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подарунки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декларації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.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«Вид доходу»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обрати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Інше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» і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зазначити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соціальна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допомога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».</a:t>
            </a:r>
            <a:endParaRPr lang="ru-RU" b="0" i="0" dirty="0">
              <a:solidFill>
                <a:srgbClr val="333333"/>
              </a:solidFill>
              <a:effectLst/>
              <a:latin typeface="eUkraine"/>
            </a:endParaRPr>
          </a:p>
        </p:txBody>
      </p:sp>
    </p:spTree>
    <p:extLst>
      <p:ext uri="{BB962C8B-B14F-4D97-AF65-F5344CB8AC3E}">
        <p14:creationId xmlns:p14="http://schemas.microsoft.com/office/powerpoint/2010/main" val="88763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7275" y="162610"/>
            <a:ext cx="10725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грошової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загиблого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родича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5" y="725865"/>
            <a:ext cx="1173479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дописі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постанови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лютого 2022 року № 168 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виплат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військовослужбовцям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особам рядового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начальницького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воєнного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стану",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загиблих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померлих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поранення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військовослужбовців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рядового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начальницького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воєнного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одноразова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гривень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розподіляється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отримувачів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виплачується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поетапно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щомісяця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є доходом,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відобразити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"Доходи, у тому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"Вид доходу"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"Одноразова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загиблих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померлих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військовослужбовців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</a:p>
          <a:p>
            <a:pPr algn="ctr"/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 доходи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 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Порталі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ДІЯ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електронному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сайті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Державної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податкової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служби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України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 доходи за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квартал на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порталах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надається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через 50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можете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скористатись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функцією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«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 в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декларацій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міститься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реєстрах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неповною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періодично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оновлюватися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956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E9A976-2D16-4232-A3EB-95F7103B7BF5}"/>
              </a:ext>
            </a:extLst>
          </p:cNvPr>
          <p:cNvSpPr txBox="1"/>
          <p:nvPr/>
        </p:nvSpPr>
        <p:spPr>
          <a:xfrm>
            <a:off x="1382241" y="1497332"/>
            <a:ext cx="5138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Види  грошових активів</a:t>
            </a:r>
            <a:r>
              <a:rPr lang="uk-UA" sz="24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endParaRPr lang="uk-UA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1138ECB-D314-4AAE-890B-7F022E9EFF93}"/>
              </a:ext>
            </a:extLst>
          </p:cNvPr>
          <p:cNvSpPr txBox="1"/>
          <p:nvPr/>
        </p:nvSpPr>
        <p:spPr>
          <a:xfrm>
            <a:off x="929915" y="547935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uk-UA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sz="3000" b="1" dirty="0" err="1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Грошові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активи</a:t>
            </a:r>
            <a:endParaRPr lang="uk-UA" sz="3000" b="1" dirty="0"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="" xmlns:a16="http://schemas.microsoft.com/office/drawing/2014/main" id="{44C10240-4490-4B73-9B2B-96D12E6EF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57" y="1497332"/>
            <a:ext cx="1046440" cy="1046440"/>
          </a:xfrm>
          <a:prstGeom prst="rect">
            <a:avLst/>
          </a:prstGeom>
        </p:spPr>
      </p:pic>
      <p:cxnSp>
        <p:nvCxnSpPr>
          <p:cNvPr id="15" name="Пряма сполучна лінія 14">
            <a:extLst>
              <a:ext uri="{FF2B5EF4-FFF2-40B4-BE49-F238E27FC236}">
                <a16:creationId xmlns="" xmlns:a16="http://schemas.microsoft.com/office/drawing/2014/main" id="{AEEB95E5-080E-40E4-BF1C-A9A80E78AE71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240161" y="1963220"/>
            <a:ext cx="1034930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uk-UA" sz="2200" dirty="0" smtClean="0">
                <a:solidFill>
                  <a:srgbClr val="1A1A22"/>
                </a:solidFill>
                <a:latin typeface="Ubuntu"/>
              </a:rPr>
              <a:t>готівкові </a:t>
            </a:r>
            <a:r>
              <a:rPr lang="uk-UA" sz="2200" dirty="0">
                <a:solidFill>
                  <a:srgbClr val="1A1A22"/>
                </a:solidFill>
                <a:latin typeface="Ubuntu"/>
              </a:rPr>
              <a:t>кошти;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1A1A22"/>
                </a:solidFill>
                <a:latin typeface="Ubuntu"/>
              </a:rPr>
              <a:t>кошти, розміщені на банківських рахунках (незалежно від типів рахунків та дати їх відкриття);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1A1A22"/>
                </a:solidFill>
                <a:latin typeface="Ubuntu"/>
              </a:rPr>
              <a:t>готівкові кошти, які зберігаються у банку;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1A1A22"/>
                </a:solidFill>
                <a:latin typeface="Ubuntu"/>
              </a:rPr>
              <a:t>внески до кредитних спілок;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1A1A22"/>
                </a:solidFill>
                <a:latin typeface="Ubuntu"/>
              </a:rPr>
              <a:t>внески до інших небанківських фінансових установ, у тому числі до інститутів спільного інвестування </a:t>
            </a:r>
            <a:endParaRPr lang="uk-UA" sz="2200" dirty="0" smtClean="0">
              <a:solidFill>
                <a:srgbClr val="1A1A22"/>
              </a:solidFill>
              <a:latin typeface="Ubuntu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200" dirty="0" smtClean="0">
                <a:solidFill>
                  <a:srgbClr val="1A1A22"/>
                </a:solidFill>
                <a:latin typeface="Ubuntu"/>
              </a:rPr>
              <a:t>кошти</a:t>
            </a:r>
            <a:r>
              <a:rPr lang="uk-UA" sz="2200" dirty="0">
                <a:solidFill>
                  <a:srgbClr val="1A1A22"/>
                </a:solidFill>
                <a:latin typeface="Ubuntu"/>
              </a:rPr>
              <a:t>, які суб’єкт декларування або члени його сім’ї позичили третім особам (тобто кошти, стосовно яких суб’єкт декларування або член його сім’ї є позикодавцем);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200" dirty="0" smtClean="0">
                <a:solidFill>
                  <a:srgbClr val="1A1A22"/>
                </a:solidFill>
                <a:latin typeface="Ubuntu"/>
              </a:rPr>
              <a:t>електронні </a:t>
            </a:r>
            <a:r>
              <a:rPr lang="uk-UA" sz="2200" dirty="0">
                <a:solidFill>
                  <a:srgbClr val="1A1A22"/>
                </a:solidFill>
                <a:latin typeface="Ubuntu"/>
              </a:rPr>
              <a:t>гроші;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1A1A22"/>
                </a:solidFill>
                <a:latin typeface="Ubuntu"/>
              </a:rPr>
              <a:t>інші грошові активи (у декларації необхідно зазначити, які саме активи</a:t>
            </a:r>
            <a:r>
              <a:rPr lang="uk-UA" sz="2200" dirty="0" smtClean="0">
                <a:solidFill>
                  <a:srgbClr val="1A1A22"/>
                </a:solidFill>
                <a:latin typeface="Ubuntu"/>
              </a:rPr>
              <a:t>).</a:t>
            </a:r>
            <a:endParaRPr lang="uk-UA" sz="2200" dirty="0">
              <a:solidFill>
                <a:srgbClr val="1A1A22"/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74013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676" y="307777"/>
            <a:ext cx="113919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У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задекларувати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станом на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звітного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грошові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готівкові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розміщені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банківських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рахунках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зберігаються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банку,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внески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кредитних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спілок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небанківських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i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позичені</a:t>
            </a:r>
            <a:r>
              <a:rPr lang="ru-RU" sz="2000" i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третім</a:t>
            </a:r>
            <a:r>
              <a:rPr lang="ru-RU" sz="2000" i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банківських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металах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грошові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іноземній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валюті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зазначаються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відповідній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валюті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не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перераховуються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гривню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Не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декларувати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грошові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сукупна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перевищує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прожиткових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мінімумів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встановлених</a:t>
            </a:r>
            <a:r>
              <a:rPr lang="ru-RU" sz="2000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для </a:t>
            </a:r>
            <a:r>
              <a:rPr lang="ru-RU" sz="2000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працездатних</a:t>
            </a:r>
            <a:r>
              <a:rPr lang="ru-RU" sz="2000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осіб</a:t>
            </a:r>
            <a:r>
              <a:rPr lang="ru-RU" sz="2000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на 1 </a:t>
            </a:r>
            <a:r>
              <a:rPr lang="ru-RU" sz="2000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січня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звітного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року.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Враховуйте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сукупну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грошових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активів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sz="2000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sz="2000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sz="2000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sz="2000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члена </a:t>
            </a:r>
            <a:r>
              <a:rPr lang="ru-RU" sz="2000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рахунку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500 000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станом на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звітного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члени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по 1 000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декларувати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грошові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500 000 грн.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Зверніть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«Доходи, у тому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подарунки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12 «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Грошові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та 12.1 «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Банківські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установи…»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різну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мету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щомісяця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отримуєте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зарплату на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банківську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картку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доходи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задекларувати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11,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ваш банк – у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12.1, а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вказувати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станом на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звітного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сума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ваших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активів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накопичення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зарплати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пенсії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аліментів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перевищує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прожиткових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мінімумів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dirty="0">
              <a:solidFill>
                <a:srgbClr val="334A5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7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E9A976-2D16-4232-A3EB-95F7103B7BF5}"/>
              </a:ext>
            </a:extLst>
          </p:cNvPr>
          <p:cNvSpPr txBox="1"/>
          <p:nvPr/>
        </p:nvSpPr>
        <p:spPr>
          <a:xfrm>
            <a:off x="957908" y="2669871"/>
            <a:ext cx="49543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Банківські та інші фінансові установи</a:t>
            </a:r>
            <a:r>
              <a:rPr lang="uk-UA" sz="2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де суб’єктом декларування або членами його сім’ї: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відкриті рахунки (особисто,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або третіми особами на їх ім’я);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зберігаються кошти, або інше майно.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1138ECB-D314-4AAE-890B-7F022E9EFF93}"/>
              </a:ext>
            </a:extLst>
          </p:cNvPr>
          <p:cNvSpPr txBox="1"/>
          <p:nvPr/>
        </p:nvSpPr>
        <p:spPr>
          <a:xfrm>
            <a:off x="929915" y="552888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Розділ 12.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1. </a:t>
            </a:r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Arial"/>
              </a:rPr>
              <a:t>Рахунки</a:t>
            </a:r>
            <a:endParaRPr lang="uk-UA" sz="3000" b="1" dirty="0"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811E7F9-BDD5-46D3-AE21-7B0E8522F0DB}"/>
              </a:ext>
            </a:extLst>
          </p:cNvPr>
          <p:cNvSpPr txBox="1"/>
          <p:nvPr/>
        </p:nvSpPr>
        <p:spPr>
          <a:xfrm>
            <a:off x="6779707" y="2678126"/>
            <a:ext cx="51380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Зазначається:</a:t>
            </a:r>
          </a:p>
          <a:p>
            <a:endParaRPr lang="uk-UA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тип та номер рахунку;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дані про установу;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особи, які мають право розпоряджатися рахунком;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особи, які відкрили рахунок на ім’я декларанта або члена його сім’ї.</a:t>
            </a:r>
          </a:p>
        </p:txBody>
      </p:sp>
      <p:pic>
        <p:nvPicPr>
          <p:cNvPr id="16" name="Рисунок 11" descr="Зображення, що містить знак&#10;&#10;Автоматично згенерований опис">
            <a:extLst>
              <a:ext uri="{FF2B5EF4-FFF2-40B4-BE49-F238E27FC236}">
                <a16:creationId xmlns="" xmlns:a16="http://schemas.microsoft.com/office/drawing/2014/main" id="{472C2F27-2359-4F28-B63A-A6AD6482D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055" y="1591545"/>
            <a:ext cx="994481" cy="763857"/>
          </a:xfrm>
          <a:prstGeom prst="rect">
            <a:avLst/>
          </a:prstGeom>
        </p:spPr>
      </p:pic>
      <p:pic>
        <p:nvPicPr>
          <p:cNvPr id="17" name="Рисунок 11" descr="Зображення, що містить знак&#10;&#10;Автоматично згенерований опис">
            <a:extLst>
              <a:ext uri="{FF2B5EF4-FFF2-40B4-BE49-F238E27FC236}">
                <a16:creationId xmlns="" xmlns:a16="http://schemas.microsoft.com/office/drawing/2014/main" id="{F62025C2-FBB1-443F-A7A7-CC4C66A329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225" y="1622088"/>
            <a:ext cx="994481" cy="763857"/>
          </a:xfrm>
          <a:prstGeom prst="rect">
            <a:avLst/>
          </a:prstGeom>
        </p:spPr>
      </p:pic>
      <p:cxnSp>
        <p:nvCxnSpPr>
          <p:cNvPr id="14" name="Пряма сполучна лінія 13">
            <a:extLst>
              <a:ext uri="{FF2B5EF4-FFF2-40B4-BE49-F238E27FC236}">
                <a16:creationId xmlns="" xmlns:a16="http://schemas.microsoft.com/office/drawing/2014/main" id="{4D7DA14E-D472-4E00-8142-3E1C93A0350E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2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525" y="1316147"/>
            <a:ext cx="11582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34A58"/>
                </a:solidFill>
                <a:latin typeface="Arial" panose="020B0604020202020204" pitchFamily="34" charset="0"/>
              </a:rPr>
              <a:t>        </a:t>
            </a:r>
            <a:r>
              <a:rPr lang="ru-RU" sz="2000" dirty="0" smtClean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задекларувати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банківські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установи, у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члени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рахунки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зберігають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такій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установі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відкритий</a:t>
            </a:r>
            <a:r>
              <a:rPr lang="ru-RU" sz="2000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третьою</a:t>
            </a:r>
            <a:r>
              <a:rPr lang="ru-RU" sz="2000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особою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особи, </a:t>
            </a:r>
            <a:r>
              <a:rPr lang="ru-RU" sz="2000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які</a:t>
            </a:r>
            <a:r>
              <a:rPr lang="ru-RU" sz="2000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000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мають</a:t>
            </a:r>
            <a:r>
              <a:rPr lang="ru-RU" sz="2000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право </a:t>
            </a:r>
            <a:r>
              <a:rPr lang="ru-RU" sz="2000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розпоряджатися</a:t>
            </a:r>
            <a:r>
              <a:rPr lang="ru-RU" sz="2000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таким </a:t>
            </a:r>
            <a:r>
              <a:rPr lang="ru-RU" sz="2000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рахунком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відображена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Зазначати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номери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рахунків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 err="1" smtClean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dirty="0" smtClean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рахунках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вказати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сукупний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активів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наявних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перевищує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50 ПМ станом на </a:t>
            </a:r>
            <a:r>
              <a:rPr lang="ru-RU" sz="2000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останній</a:t>
            </a:r>
            <a:r>
              <a:rPr lang="ru-RU" sz="2000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день </a:t>
            </a:r>
            <a:r>
              <a:rPr lang="ru-RU" sz="2000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звітного</a:t>
            </a:r>
            <a:r>
              <a:rPr lang="ru-RU" sz="2000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ru-RU" sz="2000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періоду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Для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уникнення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помилок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забувайте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натиснути</a:t>
            </a:r>
            <a:r>
              <a:rPr lang="ru-RU" sz="2000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кнопку «ДОДАТИ» в </a:t>
            </a:r>
            <a:r>
              <a:rPr lang="ru-RU" sz="2000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000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полях </a:t>
            </a:r>
            <a:r>
              <a:rPr lang="ru-RU" sz="2000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розділу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установі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 не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розпоряджатися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рахунком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у полях,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«ІНФОРМАЦІЯ ПРО ІНШУ ФІЗИЧНУ АБО ЮРИДИЧНУ ОСОБУ…»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обрати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позначку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</a:t>
            </a:r>
            <a:r>
              <a:rPr lang="ru-RU" sz="2000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sz="2000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і, за </a:t>
            </a:r>
            <a:r>
              <a:rPr lang="ru-RU" sz="20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натиснути</a:t>
            </a:r>
            <a:r>
              <a:rPr lang="ru-RU" sz="2000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кнопку «ДОДАТИ»</a:t>
            </a:r>
            <a:r>
              <a:rPr lang="ru-RU" sz="20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dirty="0">
              <a:solidFill>
                <a:srgbClr val="334A5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23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325" t="7990" r="14125" b="47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227275-AD2B-4F78-B042-B586733DD3C3}"/>
              </a:ext>
            </a:extLst>
          </p:cNvPr>
          <p:cNvSpPr txBox="1"/>
          <p:nvPr/>
        </p:nvSpPr>
        <p:spPr>
          <a:xfrm>
            <a:off x="1515496" y="1405806"/>
            <a:ext cx="1017287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Подається після визначення переможцем конкурсу, до дня призначення або обрання на посаду. Але звертайте увагу на вимоги спеціальних законів!</a:t>
            </a:r>
          </a:p>
          <a:p>
            <a:endParaRPr lang="uk-UA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Якщо перемогли у конкурсі на декілька посад в одному органі та раніше не подавали декларацію за минулий рік, потрібно подавати лише одну декларацію кандидата на посаду, на яку хочете бути призначеними.</a:t>
            </a:r>
          </a:p>
          <a:p>
            <a:endParaRPr lang="uk-UA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Якщо особа подала щорічну декларацію (з будь-якою позначкою) за минулий рік, декларація кандидата на посаду за цей період не подається .</a:t>
            </a:r>
          </a:p>
          <a:p>
            <a:endParaRPr lang="uk-UA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Якщо подана декларація кандидата на посаду охоплювала попередній звітний рік, а в виник обов’язок подати щорічну декларацію за той самий звітний період, то особа зобов’язана подати щорічну декларацію.</a:t>
            </a:r>
          </a:p>
          <a:p>
            <a:endParaRPr lang="uk-UA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У декларації кандидата на посаду не зазначаються відомості про видатки та інші правочини, вчинені суб’єктом декларування у звітному періоді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3F9077A-0B97-4EBC-8D2B-24FC275B30FD}"/>
              </a:ext>
            </a:extLst>
          </p:cNvPr>
          <p:cNvSpPr txBox="1"/>
          <p:nvPr/>
        </p:nvSpPr>
        <p:spPr>
          <a:xfrm>
            <a:off x="930744" y="55529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Розділ 1. Декларація </a:t>
            </a:r>
            <a:r>
              <a:rPr lang="uk-UA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«Кандидата на посаду</a:t>
            </a:r>
            <a:r>
              <a:rPr lang="uk-UA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  <a:endParaRPr lang="uk-UA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xmlns="" id="{723167DC-CFC1-426A-8836-69B9B0118E58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A573D15F-613E-4314-887C-557E3767A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07" y="1489973"/>
            <a:ext cx="717581" cy="71758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7" name="Рисунок 16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A573D15F-613E-4314-887C-557E3767A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60" y="2529393"/>
            <a:ext cx="717581" cy="71758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8" name="Рисунок 17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A573D15F-613E-4314-887C-557E3767A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8" y="4730933"/>
            <a:ext cx="717581" cy="71758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9" name="Рисунок 18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A573D15F-613E-4314-887C-557E3767A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9" y="3564413"/>
            <a:ext cx="717581" cy="71758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20" name="Рисунок 19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A573D15F-613E-4314-887C-557E3767A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33" y="5638854"/>
            <a:ext cx="717581" cy="71758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6570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E9A976-2D16-4232-A3EB-95F7103B7BF5}"/>
              </a:ext>
            </a:extLst>
          </p:cNvPr>
          <p:cNvSpPr txBox="1"/>
          <p:nvPr/>
        </p:nvSpPr>
        <p:spPr>
          <a:xfrm>
            <a:off x="3236496" y="2140918"/>
            <a:ext cx="82656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отримані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кредити;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отримані позики;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інші кошти, які були позичені суб’єкту декларування або члену його сім’ї іншими особами, зокрема поворотна безвідсоткова фінансова допомога;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зобов’язання за договором лізингу;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зобов’язання за договором страхування;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зобов’язання за договором недержавного пенсійного забезпечення;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несплачені податкові зобов’язання;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інші зобов’язання, у тому числі, які виникли внаслідок укладених договорів (у декларації необхідно зазначити, які саме).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1138ECB-D314-4AAE-890B-7F022E9EFF93}"/>
              </a:ext>
            </a:extLst>
          </p:cNvPr>
          <p:cNvSpPr txBox="1"/>
          <p:nvPr/>
        </p:nvSpPr>
        <p:spPr>
          <a:xfrm>
            <a:off x="1256842" y="393769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Розділ 13. </a:t>
            </a:r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Arial"/>
              </a:rPr>
              <a:t>Види фінансових зобов’язань</a:t>
            </a:r>
            <a:endParaRPr lang="uk-UA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B3A9381-CBC9-4D68-9C9D-B542BF4B3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09" y="2386418"/>
            <a:ext cx="2955987" cy="2955987"/>
          </a:xfrm>
          <a:prstGeom prst="rect">
            <a:avLst/>
          </a:prstGeom>
        </p:spPr>
      </p:pic>
      <p:cxnSp>
        <p:nvCxnSpPr>
          <p:cNvPr id="11" name="Пряма сполучна лінія 10">
            <a:extLst>
              <a:ext uri="{FF2B5EF4-FFF2-40B4-BE49-F238E27FC236}">
                <a16:creationId xmlns="" xmlns:a16="http://schemas.microsoft.com/office/drawing/2014/main" id="{29A4EFDB-7129-4810-8A27-EF989CD4D86E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929915" y="1436260"/>
            <a:ext cx="10258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Фінансовими зобов’язаннями для цілей декларування є:</a:t>
            </a:r>
          </a:p>
        </p:txBody>
      </p:sp>
    </p:spTree>
    <p:extLst>
      <p:ext uri="{BB962C8B-B14F-4D97-AF65-F5344CB8AC3E}">
        <p14:creationId xmlns:p14="http://schemas.microsoft.com/office/powerpoint/2010/main" val="53822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174" t="15434" r="14416" b="50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8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550" t="8400" r="13900" b="4667"/>
          <a:stretch/>
        </p:blipFill>
        <p:spPr>
          <a:xfrm>
            <a:off x="0" y="-53705"/>
            <a:ext cx="12192000" cy="691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2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001" y="210788"/>
            <a:ext cx="1179195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задекларувати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отримані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кредити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отримані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позики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договорами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лізингу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сплачених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основної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суми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позики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(кредиту) та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процентів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позикою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(кредитом),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залишок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позики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(кредиту) станом на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кінець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звітного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договорами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страхування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недержавного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пенсійного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позичені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суб’єкту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члену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особами,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несплачені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податкові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smtClean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dirty="0" err="1" smtClean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1600" dirty="0" smtClean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початок та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кінець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здійснені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звітному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періоді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платежі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погашення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зазначатись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валюті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smtClean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За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загальним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правилом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зазначаються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600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1600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</a:t>
            </a:r>
            <a:r>
              <a:rPr lang="ru-RU" sz="1600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перевищує</a:t>
            </a:r>
            <a:r>
              <a:rPr lang="ru-RU" sz="1600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ru-RU" sz="1600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прожиткових</a:t>
            </a:r>
            <a:r>
              <a:rPr lang="ru-RU" sz="1600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мінімумів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600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встановлених</a:t>
            </a:r>
            <a:r>
              <a:rPr lang="ru-RU" sz="1600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для </a:t>
            </a:r>
            <a:r>
              <a:rPr lang="ru-RU" sz="1600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працездатних</a:t>
            </a:r>
            <a:r>
              <a:rPr lang="ru-RU" sz="1600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1600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осіб</a:t>
            </a:r>
            <a:r>
              <a:rPr lang="ru-RU" sz="1600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на 1 </a:t>
            </a:r>
            <a:r>
              <a:rPr lang="ru-RU" sz="1600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січня</a:t>
            </a:r>
            <a:r>
              <a:rPr lang="ru-RU" sz="1600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 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звітного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року.</a:t>
            </a:r>
          </a:p>
          <a:p>
            <a:pPr algn="just"/>
            <a:r>
              <a:rPr lang="ru-RU" sz="1600" dirty="0" smtClean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dirty="0" err="1" smtClean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1600" dirty="0" smtClean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 </a:t>
            </a:r>
            <a:r>
              <a:rPr lang="ru-RU" sz="1600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позикою</a:t>
            </a:r>
            <a:r>
              <a:rPr lang="ru-RU" sz="1600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(кредитом)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зазначаються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 </a:t>
            </a:r>
            <a:r>
              <a:rPr lang="ru-RU" sz="1600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однієї</a:t>
            </a:r>
            <a:r>
              <a:rPr lang="ru-RU" sz="1600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з таких умов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+mj-lt"/>
              <a:buAutoNum type="arabicPeriod"/>
            </a:pP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отриманої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звітному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періоді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позики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(кредиту)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перевищує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прожиткових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мінімумів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позикою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(кредитом) на початок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звітного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перевищує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прожиткових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мінімумів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позику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(кредит)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отримано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попередніх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звітних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періодах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buFont typeface="+mj-lt"/>
              <a:buAutoNum type="arabicPeriod"/>
            </a:pP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позикою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(кредитом) на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кінець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звітного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перевищує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прожиткових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мінімумів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кредиту та </a:t>
            </a:r>
            <a:r>
              <a:rPr lang="ru-RU" sz="1600" b="1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позики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отримані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звітному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періоді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станом на 1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звітного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року), у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перевищення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вказаного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зазначаються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погашення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станом на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кінець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звітного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Натомість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зазначаються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кінець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звітного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перевищує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вищевказаний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Кредитні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ліміти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аналогічні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зазначаються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одноразово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скористалися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кредитними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коштами,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перевищує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вказаний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поріг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залишок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заборгованості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станом на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кінець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звітного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перевищує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вказаний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користувалися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звітного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сумуються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щомісяця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брали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кредитного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ліміту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великих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розмірах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станом на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кінець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звітного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погасили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заборгованість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декларувати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Додавати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кожну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окрему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суму,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брали з кредитного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ліміту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звітного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також</a:t>
            </a:r>
            <a:r>
              <a:rPr lang="ru-RU" sz="1600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не </a:t>
            </a:r>
            <a:r>
              <a:rPr lang="ru-RU" sz="1600" dirty="0" err="1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потрібно</a:t>
            </a:r>
            <a:r>
              <a:rPr lang="ru-RU" sz="1600" dirty="0">
                <a:solidFill>
                  <a:srgbClr val="33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0" i="0" dirty="0">
              <a:solidFill>
                <a:srgbClr val="334A5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8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856" y="190166"/>
            <a:ext cx="12043144" cy="690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spcAft>
                <a:spcPts val="0"/>
              </a:spcAft>
            </a:pPr>
            <a:r>
              <a:rPr lang="ru-RU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Вклад (депозит</a:t>
            </a:r>
            <a:r>
              <a:rPr lang="ru-RU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кошти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готівковій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безготівковій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формі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у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валюті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іноземній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валюті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розміщені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клієнтами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іменних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рахунках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банку на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договірних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засадах на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визначений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строк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зберігання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без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зазначення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такого строку і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підлягають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виплаті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вкладнику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законодавства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умов договору.</a:t>
            </a:r>
            <a:endParaRPr lang="ru-RU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69875" algn="just">
              <a:spcAft>
                <a:spcPts val="0"/>
              </a:spcAft>
            </a:pP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Розміщення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коштів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рахунках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банку як вклад (депозит) не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припиняє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права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власності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кошти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отже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повернення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тіла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депозиту не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вважатися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доходом.</a:t>
            </a:r>
            <a:endParaRPr lang="ru-RU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69875" algn="just">
              <a:spcAft>
                <a:spcPts val="0"/>
              </a:spcAft>
            </a:pP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Водночас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вклад (депозит)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розміщено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умовах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за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відсотки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щомісяця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капіталізуються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є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доступними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вкладником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суб’єктом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декларування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членом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сім’ї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до моменту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завершення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строку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дії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вкладу (депозиту), то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такі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нарахування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відсотки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відображаються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розділі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11 «Доходи, у тому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числі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подарунки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декларації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станом на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кінець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звітного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періоду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69875" algn="just">
              <a:spcAft>
                <a:spcPts val="0"/>
              </a:spcAft>
            </a:pP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відсотки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 депозиту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додаються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тіла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депозиту, то вони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відображатимуться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декларації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як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дохід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лише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завершення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строку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дії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депозиту та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отримання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вкладником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69875" algn="just">
              <a:spcAft>
                <a:spcPts val="0"/>
              </a:spcAft>
            </a:pP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Такі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самі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правила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застосовуються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й у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разі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отримання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вкладником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гарантованої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відшкодування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коштів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вкладами за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рахунок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коштів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Фонду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гарантування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вкладів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фізичних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осіб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69875" algn="ctr">
              <a:spcAft>
                <a:spcPts val="0"/>
              </a:spcAft>
            </a:pP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 1</a:t>
            </a:r>
            <a:endParaRPr lang="ru-RU" sz="17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69875" algn="just">
              <a:spcAft>
                <a:spcPts val="0"/>
              </a:spcAft>
            </a:pP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01.02.2020 банк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нарахував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проценти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січень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сумі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50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євро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15.02.2020,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утримання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податків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зборів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банк (у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готівковій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безготівковій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формі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фактично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виплатив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вкладнику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40,25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євро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процентів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січень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Курс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гривні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щодо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євро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станом на 15.02.2020 становив 26,5872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грн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євро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тобто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50 × 26,5872 = 1 329,36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грн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конвертована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сума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виплачених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отриманих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процентів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січень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За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аналогічною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схемою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слід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конвертувати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проценти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весь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період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на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було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розміщено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вклад, і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зазначити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декларації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їхній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сукупний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розмір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ru-RU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69875" algn="ctr">
              <a:spcAft>
                <a:spcPts val="0"/>
              </a:spcAft>
            </a:pP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 2</a:t>
            </a:r>
            <a:endParaRPr lang="ru-RU" sz="17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69875" algn="just">
              <a:spcAft>
                <a:spcPts val="0"/>
              </a:spcAft>
            </a:pP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умовами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депозитного договору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проценти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щомісяця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капіталізуються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додаються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тіла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депозиту. 01.07.2021 банк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нарахував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проценти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червень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сумі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3,73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долара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США;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цього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ж дня банк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утримав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ПДФО та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військовий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збір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02.07.2021 банк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виплатив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вкладнику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проценти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рахунок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сумі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долара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США. Курс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гривні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щодо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долара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США на 02.07.2021 становив 2736,3841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грн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/дол. США,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отже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3,73 × 27,3841 = 102,1427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грн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конвертована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сума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отриманих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процентів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січень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За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аналогічною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схемою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слід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конвертувати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проценти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весь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звітний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період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зазначити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декларації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їхній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сукупний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розмір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0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1138ECB-D314-4AAE-890B-7F022E9EFF93}"/>
              </a:ext>
            </a:extLst>
          </p:cNvPr>
          <p:cNvSpPr txBox="1"/>
          <p:nvPr/>
        </p:nvSpPr>
        <p:spPr>
          <a:xfrm>
            <a:off x="929915" y="569957"/>
            <a:ext cx="9604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Розділ 14. </a:t>
            </a: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Видатки та правочини </a:t>
            </a:r>
            <a:r>
              <a:rPr lang="uk-UA" sz="2800" b="1" dirty="0" err="1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суб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’</a:t>
            </a:r>
            <a:r>
              <a:rPr lang="uk-UA" sz="2800" b="1" dirty="0" err="1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єкта</a:t>
            </a: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декларування</a:t>
            </a:r>
            <a:endParaRPr lang="uk-UA" sz="2800" b="1" dirty="0"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FF0E206-5617-422A-B2F1-A051CAF44679}"/>
              </a:ext>
            </a:extLst>
          </p:cNvPr>
          <p:cNvSpPr txBox="1"/>
          <p:nvPr/>
        </p:nvSpPr>
        <p:spPr>
          <a:xfrm>
            <a:off x="957908" y="2027275"/>
            <a:ext cx="51380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Правочин</a:t>
            </a:r>
            <a:endParaRPr lang="en-US" sz="20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uk-UA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усі, вчинені у звітному періоді,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на підставі яких у декларанта виникає або припиняється право власності, володіння чи користування на об’єкти, зазначені у розділах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3-13 декларації.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Вартість предмету правочину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50 прожиткових мінімумів і більше.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EE51A37-8436-495C-9F73-35AFE253B32C}"/>
              </a:ext>
            </a:extLst>
          </p:cNvPr>
          <p:cNvSpPr txBox="1"/>
          <p:nvPr/>
        </p:nvSpPr>
        <p:spPr>
          <a:xfrm>
            <a:off x="6429559" y="2042516"/>
            <a:ext cx="51380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Видатки</a:t>
            </a:r>
            <a:endParaRPr lang="en-US" sz="20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зазначаються у разі, якщо розмір відповідного видатку (разового) перевищує 50 прожиткових мінімумів </a:t>
            </a: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uk-UA" sz="2000" b="1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</a:t>
            </a:r>
            <a:r>
              <a:rPr lang="uk-UA" sz="2000" b="1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рік – </a:t>
            </a:r>
            <a:r>
              <a:rPr lang="uk-UA" sz="2000" b="1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151 400 грн</a:t>
            </a:r>
            <a:r>
              <a:rPr lang="uk-UA" sz="20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).</a:t>
            </a:r>
          </a:p>
          <a:p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До таких відомостей включаються дані про вид правочину, його предмет.</a:t>
            </a:r>
          </a:p>
        </p:txBody>
      </p:sp>
      <p:pic>
        <p:nvPicPr>
          <p:cNvPr id="12" name="Рисунок 11" descr="Зображення, що містить знак&#10;&#10;Автоматично згенерований опис">
            <a:extLst>
              <a:ext uri="{FF2B5EF4-FFF2-40B4-BE49-F238E27FC236}">
                <a16:creationId xmlns="" xmlns:a16="http://schemas.microsoft.com/office/drawing/2014/main" id="{9B2EC35A-6D88-4086-8195-63BC78018D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76" y="1850420"/>
            <a:ext cx="994481" cy="763857"/>
          </a:xfrm>
          <a:prstGeom prst="rect">
            <a:avLst/>
          </a:prstGeom>
        </p:spPr>
      </p:pic>
      <p:pic>
        <p:nvPicPr>
          <p:cNvPr id="16" name="Рисунок 15" descr="Зображення, що містить знак&#10;&#10;Автоматично згенерований опис">
            <a:extLst>
              <a:ext uri="{FF2B5EF4-FFF2-40B4-BE49-F238E27FC236}">
                <a16:creationId xmlns="" xmlns:a16="http://schemas.microsoft.com/office/drawing/2014/main" id="{9376F209-DE2C-41CD-8F37-72CFF3C6B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36" y="1850420"/>
            <a:ext cx="994481" cy="763857"/>
          </a:xfrm>
          <a:prstGeom prst="rect">
            <a:avLst/>
          </a:prstGeom>
        </p:spPr>
      </p:pic>
      <p:cxnSp>
        <p:nvCxnSpPr>
          <p:cNvPr id="15" name="Пряма сполучна лінія 14">
            <a:extLst>
              <a:ext uri="{FF2B5EF4-FFF2-40B4-BE49-F238E27FC236}">
                <a16:creationId xmlns="" xmlns:a16="http://schemas.microsoft.com/office/drawing/2014/main" id="{14FE60E4-625E-469A-8AB5-17D27B5E1623}"/>
              </a:ext>
            </a:extLst>
          </p:cNvPr>
          <p:cNvCxnSpPr>
            <a:cxnSpLocks/>
          </p:cNvCxnSpPr>
          <p:nvPr/>
        </p:nvCxnSpPr>
        <p:spPr>
          <a:xfrm flipH="1">
            <a:off x="929915" y="1598570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6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E9A976-2D16-4232-A3EB-95F7103B7BF5}"/>
              </a:ext>
            </a:extLst>
          </p:cNvPr>
          <p:cNvSpPr txBox="1"/>
          <p:nvPr/>
        </p:nvSpPr>
        <p:spPr>
          <a:xfrm>
            <a:off x="3224463" y="1299632"/>
            <a:ext cx="84157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стосується лише декларанта, а не членів сім’ї;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видатки та правочини вчинені у звітному періоді;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поріг декларування — 50 прожиткових мінімумів;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не має значення, чи перебуває предмет правочину у власності чи користуванні суб'єкта декларування станом на 31 грудня;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інформація про видатки: не дублювати правочин,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який спричинив відповідний видаток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у розділі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«Інші правочини»;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об’єкти декларування, які відображаються в інших розділах, повинні бути також відображені в розділі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«Видатки та правочини» як предмет правочину за умови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їх набуття у звітному періоді;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у «Видатки та правочини» вказуються правочини, на підставі яких у суб’єкта виникли фінансові зобов’язання, навіть якщо вони були припинені станом на 31 грудня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ц</a:t>
            </a:r>
            <a:r>
              <a:rPr lang="ru-RU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ей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розділ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не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заповнюється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у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декларації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кандидата на посаду.</a:t>
            </a:r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7489A21-5208-49B2-8871-322373F832C4}"/>
              </a:ext>
            </a:extLst>
          </p:cNvPr>
          <p:cNvSpPr txBox="1"/>
          <p:nvPr/>
        </p:nvSpPr>
        <p:spPr>
          <a:xfrm>
            <a:off x="1257256" y="579101"/>
            <a:ext cx="9604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Розділ 14. Видатки та 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правочини </a:t>
            </a:r>
            <a:r>
              <a:rPr lang="uk-UA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суб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’</a:t>
            </a:r>
            <a:r>
              <a:rPr lang="uk-UA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єкта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декларування</a:t>
            </a:r>
            <a:endParaRPr lang="uk-U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Пряма сполучна лінія 13">
            <a:extLst>
              <a:ext uri="{FF2B5EF4-FFF2-40B4-BE49-F238E27FC236}">
                <a16:creationId xmlns="" xmlns:a16="http://schemas.microsoft.com/office/drawing/2014/main" id="{85327E9B-D02C-4B93-AD87-C444013A1A91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ашивка 2"/>
          <p:cNvSpPr/>
          <p:nvPr/>
        </p:nvSpPr>
        <p:spPr>
          <a:xfrm>
            <a:off x="929915" y="2484760"/>
            <a:ext cx="2294548" cy="29559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E9A976-2D16-4232-A3EB-95F7103B7BF5}"/>
              </a:ext>
            </a:extLst>
          </p:cNvPr>
          <p:cNvSpPr txBox="1"/>
          <p:nvPr/>
        </p:nvSpPr>
        <p:spPr>
          <a:xfrm>
            <a:off x="3007276" y="1605504"/>
            <a:ext cx="791739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Правочином</a:t>
            </a:r>
            <a:r>
              <a:rPr lang="ru-RU" sz="2000" b="1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є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дія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особи,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спрямована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на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набуття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зміну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або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припинення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цивільних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прав та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обов’язків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Правочини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можуть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бути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односторонніми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та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дво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чи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багатосторонніми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(договори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).</a:t>
            </a:r>
          </a:p>
          <a:p>
            <a:pPr algn="just"/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2000" b="1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Односторонній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правочин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може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створювати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обов’язки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лише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для особи, яка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його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вчинила (для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інших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осіб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лише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у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випадках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встановлених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законом,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або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за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домовленістю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з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цими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особами),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наприклад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дарування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майна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algn="just"/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2000" b="1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Дво-чи</a:t>
            </a:r>
            <a:r>
              <a:rPr lang="ru-RU" sz="20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багатостороннім</a:t>
            </a:r>
            <a:r>
              <a:rPr lang="ru-RU" sz="20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правочином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є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погоджена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дія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двох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або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більше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сторін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наприклад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купівля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-продаж,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обмін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майна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тощо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algn="just"/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Не будь-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який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правочин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пов’язаний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зі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здійсненням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видатку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algn="just"/>
            <a:r>
              <a:rPr lang="ru-RU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Однак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видаток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завжди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здійснюється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на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підставі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правочину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="" xmlns:a16="http://schemas.microsoft.com/office/drawing/2014/main" id="{90A43DEF-3B97-4D74-A272-6BB2572C6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52" y="2040067"/>
            <a:ext cx="2604123" cy="26041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7489A21-5208-49B2-8871-322373F832C4}"/>
              </a:ext>
            </a:extLst>
          </p:cNvPr>
          <p:cNvSpPr txBox="1"/>
          <p:nvPr/>
        </p:nvSpPr>
        <p:spPr>
          <a:xfrm>
            <a:off x="3007275" y="621572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Arial"/>
              </a:rPr>
              <a:t>Розділ 14. </a:t>
            </a:r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Arial"/>
              </a:rPr>
              <a:t>Видатки та правочини</a:t>
            </a:r>
            <a:endParaRPr lang="uk-UA" sz="3000" b="1" dirty="0"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 сполучна лінія 13">
            <a:extLst>
              <a:ext uri="{FF2B5EF4-FFF2-40B4-BE49-F238E27FC236}">
                <a16:creationId xmlns="" xmlns:a16="http://schemas.microsoft.com/office/drawing/2014/main" id="{85327E9B-D02C-4B93-AD87-C444013A1A91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1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675" t="13200" r="13375" b="78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E9A976-2D16-4232-A3EB-95F7103B7BF5}"/>
              </a:ext>
            </a:extLst>
          </p:cNvPr>
          <p:cNvSpPr txBox="1"/>
          <p:nvPr/>
        </p:nvSpPr>
        <p:spPr>
          <a:xfrm>
            <a:off x="3496786" y="1847269"/>
            <a:ext cx="813986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відомості про посаду (роботу), що займається (виконується/виконувалася) за сумісництвом </a:t>
            </a:r>
            <a:r>
              <a:rPr lang="uk-UA" sz="22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 трудовим договором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 (контрактом);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відображається, якщо розпочалося чи продовжувалося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під час звітного періоду незалежно від тривалості;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якщо у звітному періоді особа займала посаду або здійснювала роботу будь-який час і при цьому станом на 31 грудня вона це не здійснює, така посада (робота) відображається у декларації;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стосується лише декларанта.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1138ECB-D314-4AAE-890B-7F022E9EFF93}"/>
              </a:ext>
            </a:extLst>
          </p:cNvPr>
          <p:cNvSpPr txBox="1"/>
          <p:nvPr/>
        </p:nvSpPr>
        <p:spPr>
          <a:xfrm>
            <a:off x="1194223" y="55856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15. </a:t>
            </a:r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Робота та </a:t>
            </a:r>
            <a:r>
              <a:rPr lang="uk-UA" sz="3000" b="1" dirty="0" smtClean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сумісництвом</a:t>
            </a:r>
            <a:endParaRPr lang="uk-UA" sz="3000" b="1" dirty="0"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67C4937-B401-44E3-A195-4B3D0B3C9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25" y="2227771"/>
            <a:ext cx="2815061" cy="2815061"/>
          </a:xfrm>
          <a:prstGeom prst="rect">
            <a:avLst/>
          </a:prstGeom>
        </p:spPr>
      </p:pic>
      <p:cxnSp>
        <p:nvCxnSpPr>
          <p:cNvPr id="11" name="Пряма сполучна лінія 10">
            <a:extLst>
              <a:ext uri="{FF2B5EF4-FFF2-40B4-BE49-F238E27FC236}">
                <a16:creationId xmlns="" xmlns:a16="http://schemas.microsoft.com/office/drawing/2014/main" id="{5D9B8BF6-54AA-4F2A-8FA4-061EB2A352B0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18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0977" y="667131"/>
            <a:ext cx="9564624" cy="1034843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Обравши у першому пункті вид декларації за звітний період, що подається, переходимо до наступного розділу (2.1)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415" t="26822" r="11967" b="5743"/>
          <a:stretch/>
        </p:blipFill>
        <p:spPr>
          <a:xfrm>
            <a:off x="685800" y="2432304"/>
            <a:ext cx="10277856" cy="39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069" y="263083"/>
            <a:ext cx="1170256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989" algn="ctr"/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розуміється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роботою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сумісництвом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9989" algn="just"/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9989" algn="just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зазначаються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посаду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виконується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виконувалася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сумісництвом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1389" algn="just" fontAlgn="base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займану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посаду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(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оплачувану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виконується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договором (контрактом);</a:t>
            </a:r>
          </a:p>
          <a:p>
            <a:pPr marL="41389" algn="just" fontAlgn="base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прізвище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по-батькові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особа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працювала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сумісництвом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код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Єдиному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державному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підприємців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особа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працювала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звітному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сумісництвом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69989" algn="just"/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Сумісництвом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працівником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оплачуваної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трудового договору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вільний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на тому самому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іншому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роботодавця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 </a:t>
            </a:r>
            <a:r>
              <a:rPr lang="ru-RU" dirty="0">
                <a:solidFill>
                  <a:srgbClr val="99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 102-1 </a:t>
            </a:r>
            <a:r>
              <a:rPr lang="ru-RU" dirty="0" err="1">
                <a:solidFill>
                  <a:srgbClr val="99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КЗпП</a:t>
            </a:r>
            <a:r>
              <a:rPr lang="ru-RU" dirty="0">
                <a:solidFill>
                  <a:srgbClr val="99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99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rgbClr val="99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69989"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«Робота за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сумісництвом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посаду, яку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займає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трудового договору (контракту),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9989" algn="just"/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посаду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за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сумісництвом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декларуються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оплачуваною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69989"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зазначає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ту посаду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за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сумісництвом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розпочалося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продовжилося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ним статусу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посаду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9248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E9A976-2D16-4232-A3EB-95F7103B7BF5}"/>
              </a:ext>
            </a:extLst>
          </p:cNvPr>
          <p:cNvSpPr txBox="1"/>
          <p:nvPr/>
        </p:nvSpPr>
        <p:spPr>
          <a:xfrm>
            <a:off x="3517829" y="2004900"/>
            <a:ext cx="70202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Входження декларанта до керівних, ревізійних чи наглядових органів</a:t>
            </a:r>
            <a:r>
              <a:rPr lang="uk-UA" sz="2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громадських об’єднань;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благодійних організацій;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професійних об’єднань;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членство в таких об’єднаннях (організаціях). </a:t>
            </a:r>
          </a:p>
          <a:p>
            <a:endParaRPr lang="uk-UA" sz="2000" b="1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Із зазначенням</a:t>
            </a:r>
            <a:r>
              <a:rPr lang="uk-UA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назви відповідних об’єднань (організацій);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коду ЄДРПОУ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1138ECB-D314-4AAE-890B-7F022E9EFF93}"/>
              </a:ext>
            </a:extLst>
          </p:cNvPr>
          <p:cNvSpPr txBox="1"/>
          <p:nvPr/>
        </p:nvSpPr>
        <p:spPr>
          <a:xfrm>
            <a:off x="933600" y="563382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Розділ 16. </a:t>
            </a:r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Arial"/>
              </a:rPr>
              <a:t>Членство в організаціях та їх органах</a:t>
            </a:r>
            <a:endParaRPr lang="uk-UA" sz="3000" b="1" dirty="0"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3523D289-1E32-48FA-ACDB-A373D6482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49" y="2070970"/>
            <a:ext cx="2716060" cy="2716060"/>
          </a:xfrm>
          <a:prstGeom prst="rect">
            <a:avLst/>
          </a:prstGeom>
        </p:spPr>
      </p:pic>
      <p:cxnSp>
        <p:nvCxnSpPr>
          <p:cNvPr id="11" name="Пряма сполучна лінія 10">
            <a:extLst>
              <a:ext uri="{FF2B5EF4-FFF2-40B4-BE49-F238E27FC236}">
                <a16:creationId xmlns="" xmlns:a16="http://schemas.microsoft.com/office/drawing/2014/main" id="{CB336EDA-8BAF-4121-B369-75F576CB0336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0674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1836" y="1006074"/>
            <a:ext cx="1161463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34A58"/>
                </a:solidFill>
                <a:latin typeface="Arial" panose="020B0604020202020204" pitchFamily="34" charset="0"/>
              </a:rPr>
              <a:t>      </a:t>
            </a:r>
            <a:r>
              <a:rPr lang="ru-RU" dirty="0" err="1" smtClean="0">
                <a:solidFill>
                  <a:srgbClr val="334A58"/>
                </a:solidFill>
                <a:latin typeface="Arial" panose="020B0604020202020204" pitchFamily="34" charset="0"/>
              </a:rPr>
              <a:t>Цей</a:t>
            </a:r>
            <a:r>
              <a:rPr lang="ru-RU" dirty="0" smtClean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розділ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необхідно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заповнити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якщо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суб’єкт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декларування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входить до </a:t>
            </a:r>
            <a:r>
              <a:rPr lang="ru-RU" b="1" dirty="0" err="1">
                <a:solidFill>
                  <a:srgbClr val="334A58"/>
                </a:solidFill>
                <a:latin typeface="Arial" panose="020B0604020202020204" pitchFamily="34" charset="0"/>
              </a:rPr>
              <a:t>керівних</a:t>
            </a:r>
            <a:r>
              <a:rPr lang="ru-RU" b="1" dirty="0">
                <a:solidFill>
                  <a:srgbClr val="334A58"/>
                </a:solidFill>
                <a:latin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334A58"/>
                </a:solidFill>
                <a:latin typeface="Arial" panose="020B0604020202020204" pitchFamily="34" charset="0"/>
              </a:rPr>
              <a:t>ревізійних</a:t>
            </a:r>
            <a:r>
              <a:rPr lang="ru-RU" b="1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34A58"/>
                </a:solidFill>
                <a:latin typeface="Arial" panose="020B0604020202020204" pitchFamily="34" charset="0"/>
              </a:rPr>
              <a:t>чи</a:t>
            </a:r>
            <a:r>
              <a:rPr lang="ru-RU" b="1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34A58"/>
                </a:solidFill>
                <a:latin typeface="Arial" panose="020B0604020202020204" pitchFamily="34" charset="0"/>
              </a:rPr>
              <a:t>наглядових</a:t>
            </a:r>
            <a:r>
              <a:rPr lang="ru-RU" b="1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34A58"/>
                </a:solidFill>
                <a:latin typeface="Arial" panose="020B0604020202020204" pitchFamily="34" charset="0"/>
              </a:rPr>
              <a:t>органів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громадських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об’єднань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благодійних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організацій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саморегулівних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чи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самоврядних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професійних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об’єднань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Інформація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про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заповнюється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в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першій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таблиці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розділу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Якщо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ви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не входите до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керівних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ревізійних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чи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наглядових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органів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–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проігноруйте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цей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блок.</a:t>
            </a:r>
          </a:p>
          <a:p>
            <a:pPr algn="just"/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Також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в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цьому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розділі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необхідно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задекларувати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 </a:t>
            </a:r>
            <a:r>
              <a:rPr lang="ru-RU" b="1" dirty="0">
                <a:solidFill>
                  <a:srgbClr val="334A58"/>
                </a:solidFill>
                <a:latin typeface="Arial" panose="020B0604020202020204" pitchFamily="34" charset="0"/>
              </a:rPr>
              <a:t>членство </a:t>
            </a:r>
            <a:r>
              <a:rPr lang="ru-RU" b="1" dirty="0" err="1">
                <a:solidFill>
                  <a:srgbClr val="334A58"/>
                </a:solidFill>
                <a:latin typeface="Arial" panose="020B0604020202020204" pitchFamily="34" charset="0"/>
              </a:rPr>
              <a:t>суб’єкта</a:t>
            </a:r>
            <a:r>
              <a:rPr lang="ru-RU" b="1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34A58"/>
                </a:solidFill>
                <a:latin typeface="Arial" panose="020B0604020202020204" pitchFamily="34" charset="0"/>
              </a:rPr>
              <a:t>декларування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 в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громадських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об’єднаннях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благодійних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організаціях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саморегулівних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чи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самоврядних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професійних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об’єднаннях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Ця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інформація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декларується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у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таблиці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знаходиться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нижче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Інформація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зазначається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якщо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суб’єкт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декларування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обіймає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зазначену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посаду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або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є членом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організації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станом на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останній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день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звітного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періоду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Також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в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цьому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розділі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 </a:t>
            </a:r>
            <a:r>
              <a:rPr lang="ru-RU" b="1" dirty="0" err="1">
                <a:solidFill>
                  <a:srgbClr val="334A58"/>
                </a:solidFill>
                <a:latin typeface="Arial" panose="020B0604020202020204" pitchFamily="34" charset="0"/>
              </a:rPr>
              <a:t>необхідно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декларувати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членство в </a:t>
            </a:r>
            <a:r>
              <a:rPr lang="ru-RU" dirty="0" err="1">
                <a:solidFill>
                  <a:srgbClr val="337AB7"/>
                </a:solidFill>
                <a:latin typeface="Arial" panose="020B0604020202020204" pitchFamily="34" charset="0"/>
                <a:hlinkClick r:id="rId2"/>
              </a:rPr>
              <a:t>Національній</a:t>
            </a:r>
            <a:r>
              <a:rPr lang="ru-RU" dirty="0">
                <a:solidFill>
                  <a:srgbClr val="337AB7"/>
                </a:solidFill>
                <a:latin typeface="Arial" panose="020B0604020202020204" pitchFamily="34" charset="0"/>
                <a:hlinkClick r:id="rId2"/>
              </a:rPr>
              <a:t> </a:t>
            </a:r>
            <a:r>
              <a:rPr lang="ru-RU" dirty="0" err="1">
                <a:solidFill>
                  <a:srgbClr val="337AB7"/>
                </a:solidFill>
                <a:latin typeface="Arial" panose="020B0604020202020204" pitchFamily="34" charset="0"/>
                <a:hlinkClick r:id="rId2"/>
              </a:rPr>
              <a:t>асоціації</a:t>
            </a:r>
            <a:r>
              <a:rPr lang="ru-RU" dirty="0">
                <a:solidFill>
                  <a:srgbClr val="337AB7"/>
                </a:solidFill>
                <a:latin typeface="Arial" panose="020B0604020202020204" pitchFamily="34" charset="0"/>
                <a:hlinkClick r:id="rId2"/>
              </a:rPr>
              <a:t> </a:t>
            </a:r>
            <a:r>
              <a:rPr lang="ru-RU" dirty="0" err="1">
                <a:solidFill>
                  <a:srgbClr val="337AB7"/>
                </a:solidFill>
                <a:latin typeface="Arial" panose="020B0604020202020204" pitchFamily="34" charset="0"/>
                <a:hlinkClick r:id="rId2"/>
              </a:rPr>
              <a:t>адвокатів</a:t>
            </a:r>
            <a:r>
              <a:rPr lang="ru-RU" dirty="0">
                <a:solidFill>
                  <a:srgbClr val="337AB7"/>
                </a:solidFill>
                <a:latin typeface="Arial" panose="020B0604020202020204" pitchFamily="34" charset="0"/>
                <a:hlinkClick r:id="rId2"/>
              </a:rPr>
              <a:t> </a:t>
            </a:r>
            <a:r>
              <a:rPr lang="ru-RU" dirty="0" err="1">
                <a:solidFill>
                  <a:srgbClr val="337AB7"/>
                </a:solidFill>
                <a:latin typeface="Arial" panose="020B0604020202020204" pitchFamily="34" charset="0"/>
                <a:hlinkClick r:id="rId2"/>
              </a:rPr>
              <a:t>України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У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цьому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розділі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декларації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 </a:t>
            </a:r>
            <a:r>
              <a:rPr lang="ru-RU" b="1" dirty="0">
                <a:solidFill>
                  <a:srgbClr val="334A58"/>
                </a:solidFill>
                <a:latin typeface="Arial" panose="020B0604020202020204" pitchFamily="34" charset="0"/>
              </a:rPr>
              <a:t>не </a:t>
            </a:r>
            <a:r>
              <a:rPr lang="ru-RU" b="1" dirty="0" err="1">
                <a:solidFill>
                  <a:srgbClr val="334A58"/>
                </a:solidFill>
                <a:latin typeface="Arial" panose="020B0604020202020204" pitchFamily="34" charset="0"/>
              </a:rPr>
              <a:t>зазначається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 членство (членство в органах) у таких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організаціях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(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об’єднаннях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):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політичні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партії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релігійні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організації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професійні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спілки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об’єднання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співвласників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багатоквартирного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будинку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асоціації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органів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місцевого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самоврядування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їх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добровільні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об’єднання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об’єднання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юридичних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осіб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приватного права,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які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не є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громадськими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об’єднаннями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органи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суддівського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прокурорського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4A58"/>
                </a:solidFill>
                <a:latin typeface="Arial" panose="020B0604020202020204" pitchFamily="34" charset="0"/>
              </a:rPr>
              <a:t>самоврядування</a:t>
            </a:r>
            <a:r>
              <a:rPr lang="ru-RU" dirty="0">
                <a:solidFill>
                  <a:srgbClr val="334A58"/>
                </a:solidFill>
                <a:latin typeface="Arial" panose="020B0604020202020204" pitchFamily="34" charset="0"/>
              </a:rPr>
              <a:t>.</a:t>
            </a:r>
            <a:endParaRPr lang="ru-RU" b="0" i="0" dirty="0">
              <a:solidFill>
                <a:srgbClr val="334A58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0167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Профспілкові організації Головного управління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Вінницька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обласна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профспілкова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Всеукраїнської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профспілки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Рідна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земля».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ЄДРПОУ 36967328</a:t>
            </a:r>
          </a:p>
          <a:p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Вінницьке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регіональне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землевпорядників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ЄДРПОУ 25945871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0569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6D3C63B-AE99-496F-A5A0-D95755871243}"/>
              </a:ext>
            </a:extLst>
          </p:cNvPr>
          <p:cNvSpPr txBox="1"/>
          <p:nvPr/>
        </p:nvSpPr>
        <p:spPr>
          <a:xfrm>
            <a:off x="929915" y="558666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Рекомендації </a:t>
            </a:r>
            <a:endParaRPr lang="uk-UA" sz="30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="" xmlns:a16="http://schemas.microsoft.com/office/drawing/2014/main" id="{62BC5129-6129-41B2-B494-08AF6B2C9737}"/>
              </a:ext>
            </a:extLst>
          </p:cNvPr>
          <p:cNvCxnSpPr>
            <a:cxnSpLocks/>
          </p:cNvCxnSpPr>
          <p:nvPr/>
        </p:nvCxnSpPr>
        <p:spPr>
          <a:xfrm flipH="1">
            <a:off x="929915" y="1251505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Зображення, що містить світлий&#10;&#10;Автоматично згенерований опис">
            <a:extLst>
              <a:ext uri="{FF2B5EF4-FFF2-40B4-BE49-F238E27FC236}">
                <a16:creationId xmlns="" xmlns:a16="http://schemas.microsoft.com/office/drawing/2014/main" id="{90A43DEF-3B97-4D74-A272-6BB2572C6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62" y="2079694"/>
            <a:ext cx="2386412" cy="23864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4600" y="1443841"/>
            <a:ext cx="86728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Перевіряйте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усю інформацію, яку вносите до декларації, одержуйте документальне підтвердження, зберігайте усі документи</a:t>
            </a: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Заповнюйте декларацію уважно і у декілька етапів, зберігайте чернетки. Перед накладанням КЕП збережіть заповнену декларацію у форматі PDF. Переконайтеся у тому, що декларація відображається в Реєстрі як подана</a:t>
            </a: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uk-UA" sz="2200" i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Якщо після подання декларації </a:t>
            </a:r>
            <a:r>
              <a:rPr lang="uk-UA" sz="2200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Вами виявлено помилку</a:t>
            </a:r>
            <a:r>
              <a:rPr lang="uk-UA" sz="2200" i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uk-UA" sz="2200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Вам надається можливість щодо її виправлення, на протязі </a:t>
            </a:r>
            <a:r>
              <a:rPr lang="uk-UA" sz="2200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30 </a:t>
            </a:r>
            <a:r>
              <a:rPr lang="uk-UA" sz="2200" i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днів </a:t>
            </a:r>
            <a:r>
              <a:rPr lang="uk-UA" sz="2200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та </a:t>
            </a:r>
            <a:r>
              <a:rPr lang="uk-UA" sz="2200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лише </a:t>
            </a:r>
            <a:r>
              <a:rPr lang="uk-UA" sz="2200" i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uk-UA" sz="2200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спроба. </a:t>
            </a:r>
            <a:endParaRPr lang="uk-UA" sz="2400" i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37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032" y="624110"/>
            <a:ext cx="10625327" cy="12808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ПРИМІТКА: </a:t>
            </a:r>
            <a:r>
              <a:rPr lang="ru-RU" sz="2800" b="1" dirty="0" err="1" smtClean="0">
                <a:solidFill>
                  <a:srgbClr val="FF0000"/>
                </a:solidFill>
              </a:rPr>
              <a:t>Особливості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декларування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окремих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категорій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осіб</a:t>
            </a:r>
            <a:r>
              <a:rPr lang="ru-RU" sz="2800" b="1" dirty="0">
                <a:solidFill>
                  <a:srgbClr val="FF0000"/>
                </a:solidFill>
              </a:rPr>
              <a:t> (</a:t>
            </a:r>
            <a:r>
              <a:rPr lang="ru-RU" sz="2800" b="1" dirty="0" err="1">
                <a:solidFill>
                  <a:srgbClr val="FF0000"/>
                </a:solidFill>
              </a:rPr>
              <a:t>військовослужбовців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solidFill>
                  <a:srgbClr val="FF0000"/>
                </a:solidFill>
              </a:rPr>
              <a:t>працівників</a:t>
            </a:r>
            <a:r>
              <a:rPr lang="ru-RU" sz="2800" b="1" dirty="0">
                <a:solidFill>
                  <a:srgbClr val="FF0000"/>
                </a:solidFill>
              </a:rPr>
              <a:t> СБУ)</a:t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504" y="2133600"/>
            <a:ext cx="10901108" cy="457809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строкову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службу;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службу за призовом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офіцерського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службу за призовом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службу за призовом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резервістів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службу за контрактом (у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контракту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строк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закінчення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дня фактичного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посада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(ч. 3 ст. 119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КЗпП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00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210314" y="210312"/>
            <a:ext cx="45719" cy="4137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988" y="313944"/>
            <a:ext cx="10971340" cy="61508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абз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 ч. 5 ст. 45 Закону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вичерпний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інтересах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оборони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особливого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воєнних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бойових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за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зазначені</a:t>
            </a:r>
            <a:r>
              <a:rPr lang="ru-RU" sz="19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19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військовослужбовців</a:t>
            </a:r>
            <a:r>
              <a:rPr lang="ru-RU" sz="19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подають</a:t>
            </a:r>
            <a:r>
              <a:rPr lang="ru-RU" sz="19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щорічну</a:t>
            </a:r>
            <a:r>
              <a:rPr lang="ru-RU" sz="19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декларацію</a:t>
            </a:r>
            <a:r>
              <a:rPr lang="ru-RU" sz="19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19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ru-RU" sz="19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календарних</a:t>
            </a:r>
            <a:r>
              <a:rPr lang="ru-RU" sz="19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19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дня закінчення </a:t>
            </a:r>
            <a:r>
              <a:rPr lang="ru-RU" sz="19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sz="19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військової</a:t>
            </a:r>
            <a:r>
              <a:rPr lang="ru-RU" sz="19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19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ч. 3 ст. 119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КЗпП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військової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подають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посадою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зберігається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ними.</a:t>
            </a:r>
          </a:p>
          <a:p>
            <a:pPr algn="just"/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закінчення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військової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подати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декларацію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минулий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зазначенням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посади, яку вони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обіймали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призову на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службу):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31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включно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роботу 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закінчення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щорічної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календарних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дня закінчення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військової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роботу 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закінчення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щорічної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Особам,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закінчили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військової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закінчення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щорічної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подають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декларацію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дня закінчення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військової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рекомендується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звернутися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агентства через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(створивши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вкладці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Мої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та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вказати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причину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закінчення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щорічної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додавши при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підтвердні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наказ про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поновлення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Мобілізовані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службу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подають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 до 01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наступного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звітним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3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418719F-B576-4788-9FC2-0796471CDE38}"/>
              </a:ext>
            </a:extLst>
          </p:cNvPr>
          <p:cNvSpPr txBox="1"/>
          <p:nvPr/>
        </p:nvSpPr>
        <p:spPr>
          <a:xfrm>
            <a:off x="2671403" y="2277360"/>
            <a:ext cx="851682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прізвище</a:t>
            </a: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, ім’я, по </a:t>
            </a:r>
            <a:r>
              <a:rPr lang="uk-U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батькові;</a:t>
            </a:r>
            <a:endParaRPr lang="uk-UA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дату народження;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реєстраційний номер облікової картки платника податків (за наявності);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реквізити паспорта громадянина України;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унікальний номер запису в Єдиному державному демографічному реєстрі (за наявності);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зареєстроване місце проживання;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6" name="Рисунок 15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A573D15F-613E-4314-887C-557E3767AA5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44" y="2926067"/>
            <a:ext cx="1646040" cy="16460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7F655F5-0F95-4A1F-8640-5A81900C7AFD}"/>
              </a:ext>
            </a:extLst>
          </p:cNvPr>
          <p:cNvSpPr txBox="1"/>
          <p:nvPr/>
        </p:nvSpPr>
        <p:spPr>
          <a:xfrm>
            <a:off x="930744" y="55529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Розділ 2.1. Інформація про суб’єкта декларування</a:t>
            </a: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36DB885F-D100-4829-8DDE-503D7D0846CD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930744" y="1446363"/>
            <a:ext cx="10559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Для ідентифікації особи в Україні суб’єкт декларування зазначає такі відомості:</a:t>
            </a:r>
          </a:p>
        </p:txBody>
      </p:sp>
    </p:spTree>
    <p:extLst>
      <p:ext uri="{BB962C8B-B14F-4D97-AF65-F5344CB8AC3E}">
        <p14:creationId xmlns:p14="http://schemas.microsoft.com/office/powerpoint/2010/main" val="277307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lh5.googleusercontent.com/2VgOcyUTnloc2pnsvgQdb_jomuD2DYLzn8l_bIwafCLwLGHTgkekxU0Vk0BVMgt2r_A9PFVYIPaPizbQxSJ8BSuHm9gV4EgkBG7UF1NSC2ZiYnY7sUlcg2aGB-FeQz6r_PnCKbQ">
            <a:extLst>
              <a:ext uri="{FF2B5EF4-FFF2-40B4-BE49-F238E27FC236}">
                <a16:creationId xmlns="" xmlns:a16="http://schemas.microsoft.com/office/drawing/2014/main" id="{2B227C4A-C3BB-45DA-850A-470EB9483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55" y="1560344"/>
            <a:ext cx="10277312" cy="470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 сполучна лінія 9">
            <a:extLst>
              <a:ext uri="{FF2B5EF4-FFF2-40B4-BE49-F238E27FC236}">
                <a16:creationId xmlns="" xmlns:a16="http://schemas.microsoft.com/office/drawing/2014/main" id="{AC2B9E90-12DE-4018-9E97-2C339F475D88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81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892</TotalTime>
  <Words>4305</Words>
  <Application>Microsoft Office PowerPoint</Application>
  <PresentationFormat>Широкоэкранный</PresentationFormat>
  <Paragraphs>591</Paragraphs>
  <Slides>76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90" baseType="lpstr">
      <vt:lpstr>Arial</vt:lpstr>
      <vt:lpstr>Calibri</vt:lpstr>
      <vt:lpstr>Century Gothic</vt:lpstr>
      <vt:lpstr>eUkraine</vt:lpstr>
      <vt:lpstr>Helvetica</vt:lpstr>
      <vt:lpstr>Open Sans</vt:lpstr>
      <vt:lpstr>Roboto</vt:lpstr>
      <vt:lpstr>Symbol</vt:lpstr>
      <vt:lpstr>Times New Roman</vt:lpstr>
      <vt:lpstr>Times New Roman</vt:lpstr>
      <vt:lpstr>Ubuntu</vt:lpstr>
      <vt:lpstr>Wingdings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Обравши у першому пункті вид декларації за звітний період, що подається, переходимо до наступного розділу (2.1)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 потрібно декларувати грошову допомогу від України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Профспілкові організації Головного управління </vt:lpstr>
      <vt:lpstr>Презентация PowerPoint</vt:lpstr>
      <vt:lpstr>ПРИМІТКА: Особливості декларування окремих категорій осіб (військовослужбовців, працівників СБУ)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Безкоровайна</dc:creator>
  <cp:lastModifiedBy>Оксана Безкоровайна</cp:lastModifiedBy>
  <cp:revision>91</cp:revision>
  <dcterms:created xsi:type="dcterms:W3CDTF">2023-09-11T15:53:58Z</dcterms:created>
  <dcterms:modified xsi:type="dcterms:W3CDTF">2025-02-06T07:41:59Z</dcterms:modified>
</cp:coreProperties>
</file>