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25" r:id="rId1"/>
  </p:sldMasterIdLst>
  <p:sldIdLst>
    <p:sldId id="259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1" autoAdjust="0"/>
    <p:restoredTop sz="94660" autoAdjust="0"/>
  </p:normalViewPr>
  <p:slideViewPr>
    <p:cSldViewPr snapToGrid="0">
      <p:cViewPr varScale="1">
        <p:scale>
          <a:sx n="109" d="100"/>
          <a:sy n="109" d="100"/>
        </p:scale>
        <p:origin x="666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2430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408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13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57297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529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368576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3277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2367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912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079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605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528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47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652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514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186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39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  <p:sldLayoutId id="2147483929" r:id="rId4"/>
    <p:sldLayoutId id="2147483930" r:id="rId5"/>
    <p:sldLayoutId id="2147483931" r:id="rId6"/>
    <p:sldLayoutId id="2147483932" r:id="rId7"/>
    <p:sldLayoutId id="2147483933" r:id="rId8"/>
    <p:sldLayoutId id="2147483934" r:id="rId9"/>
    <p:sldLayoutId id="2147483935" r:id="rId10"/>
    <p:sldLayoutId id="2147483936" r:id="rId11"/>
    <p:sldLayoutId id="2147483937" r:id="rId12"/>
    <p:sldLayoutId id="2147483938" r:id="rId13"/>
    <p:sldLayoutId id="2147483939" r:id="rId14"/>
    <p:sldLayoutId id="2147483940" r:id="rId15"/>
    <p:sldLayoutId id="214748394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80731-10#n1827" TargetMode="External"/><Relationship Id="rId2" Type="http://schemas.openxmlformats.org/officeDocument/2006/relationships/hyperlink" Target="https://zakon.rada.gov.ua/laws/show/80732-10#n366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zakon.rada.gov.ua/laws/show/80731-10#n3771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827467"/>
            <a:ext cx="9375260" cy="2262781"/>
          </a:xfrm>
        </p:spPr>
        <p:txBody>
          <a:bodyPr>
            <a:noAutofit/>
          </a:bodyPr>
          <a:lstStyle/>
          <a:p>
            <a:r>
              <a:rPr lang="uk-UA" sz="2800" b="1" dirty="0"/>
              <a:t>Пам’ятка </a:t>
            </a: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 smtClean="0"/>
              <a:t>щодо </a:t>
            </a:r>
            <a:r>
              <a:rPr lang="uk-UA" sz="2800" b="1" dirty="0"/>
              <a:t>загальних правил </a:t>
            </a:r>
            <a:r>
              <a:rPr lang="uk-UA" sz="2800" b="1" dirty="0" smtClean="0"/>
              <a:t>етичної поведінки </a:t>
            </a:r>
            <a:br>
              <a:rPr lang="uk-UA" sz="2800" b="1" dirty="0" smtClean="0"/>
            </a:br>
            <a:r>
              <a:rPr lang="uk-UA" sz="2800" b="1" dirty="0" smtClean="0"/>
              <a:t>працівників Головного управління Держгеокадастру у </a:t>
            </a:r>
            <a:r>
              <a:rPr lang="uk-UA" sz="2800" b="1" dirty="0" smtClean="0"/>
              <a:t>Вінницькій</a:t>
            </a:r>
            <a:r>
              <a:rPr lang="uk-UA" sz="2800" b="1" dirty="0" smtClean="0"/>
              <a:t> </a:t>
            </a:r>
            <a:r>
              <a:rPr lang="uk-UA" sz="2800" b="1" dirty="0" smtClean="0"/>
              <a:t>області (далі</a:t>
            </a:r>
            <a:r>
              <a:rPr lang="uk-UA" sz="2800" b="1" baseline="0" dirty="0" smtClean="0"/>
              <a:t> – Головне управління) </a:t>
            </a:r>
            <a:endParaRPr lang="uk-UA" sz="2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9213" y="3850100"/>
            <a:ext cx="8915399" cy="1126283"/>
          </a:xfrm>
        </p:spPr>
        <p:txBody>
          <a:bodyPr>
            <a:normAutofit fontScale="92500" lnSpcReduction="10000"/>
          </a:bodyPr>
          <a:lstStyle/>
          <a:p>
            <a:r>
              <a:rPr lang="uk-UA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Основним принципом діяльності працівників </a:t>
            </a:r>
            <a:r>
              <a:rPr lang="uk-UA" sz="19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Головного управління </a:t>
            </a:r>
            <a:r>
              <a:rPr lang="uk-UA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є доброчесність, тобто дії працівників мають бути спрямовані на захист публічних інтересів та відмову від превалювання приватного інтересу під час здійснення наданих  повноважень.</a:t>
            </a:r>
          </a:p>
          <a:p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91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869064"/>
              </p:ext>
            </p:extLst>
          </p:nvPr>
        </p:nvGraphicFramePr>
        <p:xfrm>
          <a:off x="2150773" y="250802"/>
          <a:ext cx="9571536" cy="65438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34643"/>
                <a:gridCol w="4736893"/>
              </a:tblGrid>
              <a:tr h="81363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Викривач подав повідомлення із зазначенням авторства</a:t>
                      </a: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i="1" dirty="0">
                          <a:solidFill>
                            <a:schemeClr val="tx1"/>
                          </a:solidFill>
                          <a:effectLst/>
                        </a:rPr>
                        <a:t>Викривач подав повідомлення без зазначення авторства (анонімно)</a:t>
                      </a:r>
                      <a:endParaRPr lang="uk-UA" sz="1600" b="1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5426306">
                <a:tc>
                  <a:txBody>
                    <a:bodyPr/>
                    <a:lstStyle/>
                    <a:p>
                      <a:pPr marL="285750" lvl="0" indent="-285750">
                        <a:buFont typeface="Wingdings" panose="05000000000000000000" pitchFamily="2" charset="2"/>
                        <a:buChar char="§"/>
                      </a:pPr>
                      <a:r>
                        <a:rPr lang="uk-UA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попередня перевірка викладеної у зверненні інформації – до 10 робочих днів, про її результати викривача інформують у 3-денний строк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§"/>
                      </a:pPr>
                      <a:r>
                        <a:rPr lang="uk-UA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після попередньої перевірки приймається рішення про: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ü"/>
                      </a:pPr>
                      <a:r>
                        <a:rPr lang="uk-UA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призначення проведення перевірки або розслідування – до 30 (45) днів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ü"/>
                      </a:pPr>
                      <a:r>
                        <a:rPr lang="uk-UA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передачу упродовж 24 год матеріалів до органу досудового розслідування у разі виявлення ознак кримінального правопорушення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ü"/>
                      </a:pPr>
                      <a:r>
                        <a:rPr lang="uk-UA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передачу упродовж 24 год матеріалів до органу дізнання у разі виявлення ознак кримінального проступку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ü"/>
                      </a:pPr>
                      <a:r>
                        <a:rPr lang="uk-UA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закриття провадження у разі </a:t>
                      </a:r>
                      <a:r>
                        <a:rPr lang="uk-UA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непідтвердження</a:t>
                      </a:r>
                      <a:r>
                        <a:rPr lang="uk-UA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фактів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uk-UA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перевірка викладеної у повідомленні інформації – </a:t>
                      </a:r>
                      <a:r>
                        <a:rPr lang="uk-UA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 (30) днів</a:t>
                      </a:r>
                      <a:endParaRPr lang="uk-UA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 разі підтвердження викладеної у повідомленні інформації керівник установи вживає заходів щодо: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ü"/>
                      </a:pP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припинення порушення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ü"/>
                      </a:pP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усунення наслідків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ü"/>
                      </a:pP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притягнення винних осіб до дисциплінарної відповідальності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ü"/>
                      </a:pP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письмового повідомлення </a:t>
                      </a:r>
                      <a:r>
                        <a:rPr lang="uk-UA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упродовж 24 год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спеціально уповноважених суб’єктів (прокуратуру, НПУ, НАЗК, НАБУ)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 разі 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підтвердження 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викладеної у повідомленні інформації – розгляд припиняється</a:t>
                      </a:r>
                      <a:endParaRPr lang="uk-UA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>
            <a:off x="2150773" y="252334"/>
            <a:ext cx="9586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150773" y="1034320"/>
            <a:ext cx="9586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135783" y="6805531"/>
            <a:ext cx="9586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endCxn id="5" idx="2"/>
          </p:cNvCxnSpPr>
          <p:nvPr/>
        </p:nvCxnSpPr>
        <p:spPr>
          <a:xfrm flipH="1">
            <a:off x="6936541" y="267323"/>
            <a:ext cx="33885" cy="65273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325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318699"/>
              </p:ext>
            </p:extLst>
          </p:nvPr>
        </p:nvGraphicFramePr>
        <p:xfrm>
          <a:off x="2150773" y="250802"/>
          <a:ext cx="9571536" cy="59108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34643"/>
                <a:gridCol w="4736893"/>
              </a:tblGrid>
              <a:tr h="72925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Викривач подав повідомлення із зазначенням авторства</a:t>
                      </a: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i="1" dirty="0">
                          <a:solidFill>
                            <a:schemeClr val="tx1"/>
                          </a:solidFill>
                          <a:effectLst/>
                        </a:rPr>
                        <a:t>Викривач подав повідомлення без зазначення авторства (анонімно)</a:t>
                      </a:r>
                      <a:endParaRPr lang="uk-UA" sz="1600" b="1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5031004"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uk-UA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після проведення перевірки або розслідування керівник приймає рішення про: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ü"/>
                      </a:pPr>
                      <a:r>
                        <a:rPr lang="uk-UA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усунення порушення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ü"/>
                      </a:pPr>
                      <a:r>
                        <a:rPr lang="uk-UA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здійснення заходів щодо відновлення порушених прав та інтересів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ü"/>
                      </a:pPr>
                      <a:r>
                        <a:rPr lang="uk-UA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притягнення винних осіб до дисциплінарної відповідальності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ü"/>
                      </a:pPr>
                      <a:r>
                        <a:rPr lang="uk-UA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передачу упродовж 24 год матеріалів до органу досудового розслідування у разі виявлення ознак кримінального правопорушення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ü"/>
                      </a:pPr>
                      <a:r>
                        <a:rPr lang="uk-UA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письмове повідомлення упродовж 24 год спеціально уповноважених суб’єктів (прокуратуру, НПУ, НАЗК, НАБУ)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uk-UA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uk-UA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>
            <a:off x="2150773" y="252334"/>
            <a:ext cx="9586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150773" y="1034320"/>
            <a:ext cx="9586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135783" y="6086011"/>
            <a:ext cx="9586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970426" y="267323"/>
            <a:ext cx="14577" cy="5818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135782" y="6176647"/>
            <a:ext cx="9586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інформування викривача про кінцеві результати розгляду повідомлення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135781" y="6548482"/>
            <a:ext cx="9586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03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76424" y="375176"/>
            <a:ext cx="9621032" cy="964014"/>
          </a:xfrm>
        </p:spPr>
        <p:txBody>
          <a:bodyPr>
            <a:noAutofit/>
          </a:bodyPr>
          <a:lstStyle/>
          <a:p>
            <a:r>
              <a:rPr lang="uk-UA" sz="2400" b="1" dirty="0" smtClean="0"/>
              <a:t>Перелік кримінальних </a:t>
            </a:r>
            <a:r>
              <a:rPr lang="uk-UA" sz="2400" b="1" dirty="0"/>
              <a:t>корупційних та пов'язаних з корупцією правопорушень, закріплених у Кримінальному кодексі України</a:t>
            </a:r>
            <a:endParaRPr lang="uk-UA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76424" y="1379094"/>
            <a:ext cx="10010776" cy="5137615"/>
          </a:xfrm>
        </p:spPr>
        <p:txBody>
          <a:bodyPr>
            <a:noAutofit/>
          </a:bodyPr>
          <a:lstStyle/>
          <a:p>
            <a:r>
              <a:rPr lang="uk-UA" sz="1400" b="1" i="1" dirty="0"/>
              <a:t>Кримінальні правопорушення, які є корупційними, у разі їх вчинення шляхом зловживання особою своїм службовим становищем</a:t>
            </a:r>
            <a:endParaRPr lang="uk-UA" sz="1400" dirty="0"/>
          </a:p>
          <a:p>
            <a:pPr>
              <a:spcBef>
                <a:spcPts val="500"/>
              </a:spcBef>
            </a:pPr>
            <a:r>
              <a:rPr lang="uk-UA" sz="1400" b="1" dirty="0"/>
              <a:t>стаття191</a:t>
            </a:r>
            <a:r>
              <a:rPr lang="uk-UA" sz="1400" dirty="0"/>
              <a:t> (привласнення, розтрата майна або заволодіння ним шляхом зловживання службовим становищем);</a:t>
            </a:r>
          </a:p>
          <a:p>
            <a:pPr>
              <a:spcBef>
                <a:spcPts val="500"/>
              </a:spcBef>
            </a:pPr>
            <a:r>
              <a:rPr lang="uk-UA" sz="1400" b="1" dirty="0"/>
              <a:t>стаття 262 </a:t>
            </a:r>
            <a:r>
              <a:rPr lang="uk-UA" sz="1400" dirty="0"/>
              <a:t>(викрадення, привласнення, вимагання вогнепальної зброї, бойових припасів, вибухових речовин чи радіоактивних матеріалів або заволодіння ними шляхом шахрайства або зловживанням службовим становищем);</a:t>
            </a:r>
          </a:p>
          <a:p>
            <a:pPr>
              <a:spcBef>
                <a:spcPts val="500"/>
              </a:spcBef>
            </a:pPr>
            <a:r>
              <a:rPr lang="uk-UA" sz="1400" b="1" dirty="0"/>
              <a:t>стаття 308 </a:t>
            </a:r>
            <a:r>
              <a:rPr lang="uk-UA" sz="1400" dirty="0"/>
              <a:t>(викрадення, привласнення, вимагання наркотичних засобів, психотропних речовин або їх аналогів чи заволодіння ними шляхом шахрайства або зловживання службовим становищем);</a:t>
            </a:r>
          </a:p>
          <a:p>
            <a:pPr>
              <a:spcBef>
                <a:spcPts val="500"/>
              </a:spcBef>
            </a:pPr>
            <a:r>
              <a:rPr lang="uk-UA" sz="1400" b="1" dirty="0"/>
              <a:t>стаття 312 </a:t>
            </a:r>
            <a:r>
              <a:rPr lang="uk-UA" sz="1400" dirty="0"/>
              <a:t>(викрадення, привласнення, вимагання прекурсорів або заволодіння ними шляхом шахрайства або зловживання службовим становищем);</a:t>
            </a:r>
          </a:p>
          <a:p>
            <a:pPr>
              <a:spcBef>
                <a:spcPts val="500"/>
              </a:spcBef>
            </a:pPr>
            <a:r>
              <a:rPr lang="uk-UA" sz="1400" b="1" dirty="0"/>
              <a:t>стаття 313 </a:t>
            </a:r>
            <a:r>
              <a:rPr lang="uk-UA" sz="1400" dirty="0"/>
              <a:t>(викрадення, привласнення, вимагання обладнання, призначеного для виготовлення наркотичних засобів, психотропних речовин або їх аналогів, чи заволодіння ним шляхом шахрайства або зловживання службовим становищем та інші незаконні дії з таким обладнанням);</a:t>
            </a:r>
          </a:p>
          <a:p>
            <a:pPr>
              <a:spcBef>
                <a:spcPts val="500"/>
              </a:spcBef>
            </a:pPr>
            <a:r>
              <a:rPr lang="uk-UA" sz="1400" b="1" dirty="0"/>
              <a:t>стаття 320 </a:t>
            </a:r>
            <a:r>
              <a:rPr lang="uk-UA" sz="1400" dirty="0"/>
              <a:t>(порушення встановлених правил обігу наркотичних засобів, психотропних речовин, їх аналогів або прекурсорів);</a:t>
            </a:r>
          </a:p>
          <a:p>
            <a:pPr>
              <a:spcBef>
                <a:spcPts val="500"/>
              </a:spcBef>
            </a:pPr>
            <a:r>
              <a:rPr lang="uk-UA" sz="1400" b="1" dirty="0"/>
              <a:t>стаття 357 </a:t>
            </a:r>
            <a:r>
              <a:rPr lang="uk-UA" sz="1400" dirty="0"/>
              <a:t>(викрадення, привласнення, вимагання документів, штампів, печаток, заволодіння ними шляхом шахрайства чи зловживання службовим становищем або їх пошкодження);</a:t>
            </a:r>
          </a:p>
          <a:p>
            <a:pPr>
              <a:spcBef>
                <a:spcPts val="500"/>
              </a:spcBef>
            </a:pPr>
            <a:r>
              <a:rPr lang="uk-UA" sz="1400" b="1" dirty="0"/>
              <a:t>стаття 410 </a:t>
            </a:r>
            <a:r>
              <a:rPr lang="uk-UA" sz="1400" dirty="0"/>
              <a:t>(викрадення, привласнення, вимагання військовослужбовцем зброї, бойових припасів, вибухових або інших бойових речовин, засобів пересування, військової та спеціальної техніки чи іншого військового майна, а також заволодіння ними шляхом шахрайства або зловживання службовим становищем).</a:t>
            </a:r>
          </a:p>
          <a:p>
            <a:r>
              <a:rPr lang="uk-UA" sz="1400" b="1" dirty="0">
                <a:solidFill>
                  <a:schemeClr val="tx1"/>
                </a:solidFill>
              </a:rPr>
              <a:t> </a:t>
            </a:r>
          </a:p>
          <a:p>
            <a:endParaRPr lang="uk-UA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97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6405" y="524656"/>
            <a:ext cx="10010776" cy="5617300"/>
          </a:xfrm>
        </p:spPr>
        <p:txBody>
          <a:bodyPr>
            <a:noAutofit/>
          </a:bodyPr>
          <a:lstStyle/>
          <a:p>
            <a:r>
              <a:rPr lang="uk-UA" sz="1600" b="1" i="1" dirty="0"/>
              <a:t>Кримінальні корупційні правопорушення</a:t>
            </a:r>
            <a:endParaRPr lang="uk-UA" sz="1600" dirty="0"/>
          </a:p>
          <a:p>
            <a:r>
              <a:rPr lang="uk-UA" sz="1600" b="1" dirty="0"/>
              <a:t>стаття 210 </a:t>
            </a:r>
            <a:r>
              <a:rPr lang="uk-UA" sz="1600" dirty="0"/>
              <a:t>(нецільове використання бюджетних коштів, здійсненню видатків бюджету чи надання кредитів з бюджету без встановлених бюджетних призначень або з їх перевищенням);</a:t>
            </a:r>
          </a:p>
          <a:p>
            <a:r>
              <a:rPr lang="uk-UA" sz="1600" b="1" dirty="0"/>
              <a:t>стаття 354 </a:t>
            </a:r>
            <a:r>
              <a:rPr lang="uk-UA" sz="1600" dirty="0"/>
              <a:t>(підкуп працівника підприємства, установи чи організації);</a:t>
            </a:r>
          </a:p>
          <a:p>
            <a:r>
              <a:rPr lang="uk-UA" sz="1600" b="1" dirty="0"/>
              <a:t>стаття 364 </a:t>
            </a:r>
            <a:r>
              <a:rPr lang="uk-UA" sz="1600" dirty="0"/>
              <a:t>(зловживання владою або службовим становищем);</a:t>
            </a:r>
          </a:p>
          <a:p>
            <a:r>
              <a:rPr lang="uk-UA" sz="1600" b="1" dirty="0"/>
              <a:t>стаття 364</a:t>
            </a:r>
            <a:r>
              <a:rPr lang="uk-UA" sz="1600" b="1" baseline="30000" dirty="0"/>
              <a:t>1</a:t>
            </a:r>
            <a:r>
              <a:rPr lang="uk-UA" sz="1600" b="1" dirty="0"/>
              <a:t> </a:t>
            </a:r>
            <a:r>
              <a:rPr lang="uk-UA" sz="1600" dirty="0"/>
              <a:t>(зловживання повноваженнями службовою особою юридичної особи приватного права незалежно від організаційно-правової форми);</a:t>
            </a:r>
          </a:p>
          <a:p>
            <a:r>
              <a:rPr lang="uk-UA" sz="1600" b="1" dirty="0"/>
              <a:t>стаття 365</a:t>
            </a:r>
            <a:r>
              <a:rPr lang="uk-UA" sz="1600" b="1" baseline="30000" dirty="0"/>
              <a:t>2</a:t>
            </a:r>
            <a:r>
              <a:rPr lang="uk-UA" sz="1600" b="1" dirty="0"/>
              <a:t> </a:t>
            </a:r>
            <a:r>
              <a:rPr lang="uk-UA" sz="1600" dirty="0"/>
              <a:t>(зловживання повноваженнями особами, які надають публічні послуги);</a:t>
            </a:r>
          </a:p>
          <a:p>
            <a:r>
              <a:rPr lang="uk-UA" sz="1600" b="1" dirty="0"/>
              <a:t>стаття 368 </a:t>
            </a:r>
            <a:r>
              <a:rPr lang="uk-UA" sz="1600" dirty="0"/>
              <a:t>(прийняття пропозиції, обіцянки або одержання неправомірно вигоди службовою особою); </a:t>
            </a:r>
          </a:p>
          <a:p>
            <a:r>
              <a:rPr lang="uk-UA" sz="1600" b="1" dirty="0"/>
              <a:t>стаття 368</a:t>
            </a:r>
            <a:r>
              <a:rPr lang="uk-UA" sz="1600" b="1" baseline="30000" dirty="0"/>
              <a:t>2</a:t>
            </a:r>
            <a:r>
              <a:rPr lang="uk-UA" sz="1600" b="1" dirty="0"/>
              <a:t> </a:t>
            </a:r>
            <a:r>
              <a:rPr lang="uk-UA" sz="1600" dirty="0"/>
              <a:t>(незаконне збагачення);</a:t>
            </a:r>
          </a:p>
          <a:p>
            <a:r>
              <a:rPr lang="uk-UA" sz="1600" b="1" dirty="0"/>
              <a:t>стаття 368</a:t>
            </a:r>
            <a:r>
              <a:rPr lang="uk-UA" sz="1600" b="1" baseline="30000" dirty="0"/>
              <a:t>3</a:t>
            </a:r>
            <a:r>
              <a:rPr lang="uk-UA" sz="1600" b="1" dirty="0"/>
              <a:t> </a:t>
            </a:r>
            <a:r>
              <a:rPr lang="uk-UA" sz="1600" dirty="0"/>
              <a:t>(підкуп службової особи юридичної особи приватного права незалежно від організаційно-правової форми);</a:t>
            </a:r>
          </a:p>
          <a:p>
            <a:r>
              <a:rPr lang="uk-UA" sz="1600" b="1" dirty="0"/>
              <a:t>стаття 368</a:t>
            </a:r>
            <a:r>
              <a:rPr lang="uk-UA" sz="1600" b="1" baseline="30000" dirty="0"/>
              <a:t>4</a:t>
            </a:r>
            <a:r>
              <a:rPr lang="uk-UA" sz="1600" b="1" dirty="0"/>
              <a:t> </a:t>
            </a:r>
            <a:r>
              <a:rPr lang="uk-UA" sz="1600" dirty="0"/>
              <a:t>(підкуп особи, яка надає публічні послуги);</a:t>
            </a:r>
          </a:p>
          <a:p>
            <a:r>
              <a:rPr lang="uk-UA" sz="1600" b="1" dirty="0"/>
              <a:t>стаття 368</a:t>
            </a:r>
            <a:r>
              <a:rPr lang="uk-UA" sz="1600" b="1" baseline="30000" dirty="0"/>
              <a:t>5</a:t>
            </a:r>
            <a:r>
              <a:rPr lang="uk-UA" sz="1600" b="1" dirty="0"/>
              <a:t> </a:t>
            </a:r>
            <a:r>
              <a:rPr lang="uk-UA" sz="1600" dirty="0"/>
              <a:t>(незаконне збагачення);</a:t>
            </a:r>
          </a:p>
          <a:p>
            <a:r>
              <a:rPr lang="uk-UA" sz="1600" b="1" dirty="0"/>
              <a:t>стаття 369 </a:t>
            </a:r>
            <a:r>
              <a:rPr lang="uk-UA" sz="1600" dirty="0"/>
              <a:t>(пропозиція, обіцянка або надання неправомірної вигоди службовій особі);</a:t>
            </a:r>
          </a:p>
          <a:p>
            <a:r>
              <a:rPr lang="uk-UA" sz="1600" b="1" dirty="0"/>
              <a:t>стаття 369</a:t>
            </a:r>
            <a:r>
              <a:rPr lang="uk-UA" sz="1600" b="1" baseline="30000" dirty="0"/>
              <a:t>2</a:t>
            </a:r>
            <a:r>
              <a:rPr lang="uk-UA" sz="1600" b="1" dirty="0"/>
              <a:t> </a:t>
            </a:r>
            <a:r>
              <a:rPr lang="uk-UA" sz="1600" dirty="0"/>
              <a:t>(зловживання впливом).</a:t>
            </a:r>
          </a:p>
          <a:p>
            <a:r>
              <a:rPr lang="uk-UA" sz="1600" b="1" dirty="0">
                <a:solidFill>
                  <a:schemeClr val="tx1"/>
                </a:solidFill>
              </a:rPr>
              <a:t> </a:t>
            </a:r>
          </a:p>
          <a:p>
            <a:endParaRPr lang="uk-UA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94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76424" y="1109272"/>
            <a:ext cx="9785924" cy="4811843"/>
          </a:xfrm>
        </p:spPr>
        <p:txBody>
          <a:bodyPr>
            <a:noAutofit/>
          </a:bodyPr>
          <a:lstStyle/>
          <a:p>
            <a:r>
              <a:rPr lang="uk-UA" sz="1600" b="1" i="1" dirty="0"/>
              <a:t>Кримінальні правопорушення, пов’язані з </a:t>
            </a:r>
            <a:r>
              <a:rPr lang="uk-UA" sz="1600" b="1" i="1" dirty="0" smtClean="0"/>
              <a:t>корупцією</a:t>
            </a:r>
            <a:r>
              <a:rPr lang="uk-UA" sz="1600" dirty="0"/>
              <a:t> </a:t>
            </a:r>
          </a:p>
          <a:p>
            <a:r>
              <a:rPr lang="uk-UA" sz="1600" b="1" dirty="0"/>
              <a:t>стаття 366</a:t>
            </a:r>
            <a:r>
              <a:rPr lang="uk-UA" sz="1600" b="1" baseline="30000" dirty="0"/>
              <a:t>2</a:t>
            </a:r>
            <a:r>
              <a:rPr lang="uk-UA" sz="1600" b="1" dirty="0"/>
              <a:t> </a:t>
            </a:r>
            <a:r>
              <a:rPr lang="uk-UA" sz="1600" dirty="0"/>
              <a:t>(декларування недостовірної інформації);</a:t>
            </a:r>
          </a:p>
          <a:p>
            <a:r>
              <a:rPr lang="uk-UA" sz="1600" b="1" dirty="0"/>
              <a:t>стаття 366</a:t>
            </a:r>
            <a:r>
              <a:rPr lang="uk-UA" sz="1600" b="1" baseline="30000" dirty="0"/>
              <a:t>3</a:t>
            </a:r>
            <a:r>
              <a:rPr lang="uk-UA" sz="1600" b="1" dirty="0"/>
              <a:t> </a:t>
            </a:r>
            <a:r>
              <a:rPr lang="uk-UA" sz="1600" dirty="0"/>
              <a:t>(неподання суб’єктом декларування декларації особи, уповноваженої на виконання функцій держави або місцевого самоврядування).</a:t>
            </a:r>
          </a:p>
          <a:p>
            <a:r>
              <a:rPr lang="uk-UA" sz="1600" dirty="0"/>
              <a:t> </a:t>
            </a:r>
          </a:p>
          <a:p>
            <a:r>
              <a:rPr lang="uk-UA" sz="1600" dirty="0"/>
              <a:t>Згідно з статтею 216 Кримінального процесуального кодексу України встановлена така підслідність щодо до судового розслідування корупційних кримінальних правопорушень:</a:t>
            </a:r>
          </a:p>
          <a:p>
            <a:r>
              <a:rPr lang="uk-UA" sz="1600" dirty="0"/>
              <a:t>Національна поліція України – слідчі органів Національної поліції здійснюють досудове розслідування кримінальних правопорушень, передбачених законом України про кримінальну відповідальність, крім тих, які віднесені до підслідності інших органів досудового розслідування.</a:t>
            </a:r>
          </a:p>
          <a:p>
            <a:r>
              <a:rPr lang="uk-UA" sz="1600" dirty="0"/>
              <a:t>Національне антикорупційне бюро України – щодо злочинів передбачених статтями 191, 210, 354 (стосовно працівників юридичних осіб публічного права), 364, 368, 368</a:t>
            </a:r>
            <a:r>
              <a:rPr lang="uk-UA" sz="1600" baseline="30000" dirty="0"/>
              <a:t>2</a:t>
            </a:r>
            <a:r>
              <a:rPr lang="uk-UA" sz="1600" dirty="0"/>
              <a:t>, 369, 369</a:t>
            </a:r>
            <a:r>
              <a:rPr lang="uk-UA" sz="1600" baseline="30000" dirty="0"/>
              <a:t>2</a:t>
            </a:r>
            <a:r>
              <a:rPr lang="uk-UA" sz="1600" dirty="0"/>
              <a:t>, 410 Кримінального кодексу України, з урахуванням умов, визначених частиною 5 статті 216 КПК України</a:t>
            </a:r>
            <a:r>
              <a:rPr lang="uk-UA" sz="1600" dirty="0" smtClean="0"/>
              <a:t>.</a:t>
            </a:r>
            <a:r>
              <a:rPr lang="uk-UA" sz="1600" b="1" dirty="0">
                <a:solidFill>
                  <a:schemeClr val="tx1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714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76424" y="1394085"/>
            <a:ext cx="9785924" cy="4527030"/>
          </a:xfrm>
        </p:spPr>
        <p:txBody>
          <a:bodyPr>
            <a:noAutofit/>
          </a:bodyPr>
          <a:lstStyle/>
          <a:p>
            <a:r>
              <a:rPr lang="uk-UA" sz="1600" i="1" dirty="0"/>
              <a:t>Згідно з статтею 216 Кримінального процесуального кодексу Україні встановлена така підслідність щодо досудового розслідування корупційних кримінальних правопорушень</a:t>
            </a:r>
            <a:r>
              <a:rPr lang="uk-UA" sz="1600" i="1" dirty="0" smtClean="0"/>
              <a:t>:</a:t>
            </a:r>
            <a:endParaRPr lang="uk-UA" sz="1600" dirty="0"/>
          </a:p>
          <a:p>
            <a:r>
              <a:rPr lang="uk-UA" sz="1600" b="1" dirty="0"/>
              <a:t>Національна поліція України </a:t>
            </a:r>
            <a:r>
              <a:rPr lang="uk-UA" sz="1600" dirty="0"/>
              <a:t>– слідчі органів Національної поліції здійснюють досудове розслідування кримінальних правопорушень, передбачених законом України про кримінальну відповідальність, крім тих, які віднесені до підслідності інших органів досудового розслідування.</a:t>
            </a:r>
          </a:p>
          <a:p>
            <a:r>
              <a:rPr lang="uk-UA" sz="1600" b="1" dirty="0"/>
              <a:t>Національне антикорупційне бюро України</a:t>
            </a:r>
            <a:r>
              <a:rPr lang="uk-UA" sz="1600" i="1" dirty="0"/>
              <a:t> – щодо злочинів передбачених статтями 191, 210, 354 (стосовно працівників юридичних осіб публічного права), 364, 368, 368</a:t>
            </a:r>
            <a:r>
              <a:rPr lang="uk-UA" sz="1600" i="1" baseline="30000" dirty="0"/>
              <a:t>2</a:t>
            </a:r>
            <a:r>
              <a:rPr lang="uk-UA" sz="1600" i="1" dirty="0"/>
              <a:t>, 369, 369</a:t>
            </a:r>
            <a:r>
              <a:rPr lang="uk-UA" sz="1600" i="1" baseline="30000" dirty="0"/>
              <a:t>2</a:t>
            </a:r>
            <a:r>
              <a:rPr lang="uk-UA" sz="1600" i="1" dirty="0"/>
              <a:t> ККУ з урахуванням умов, визначених частиною 5 статті 216 КПК України.</a:t>
            </a:r>
            <a:endParaRPr lang="uk-UA" sz="1600" dirty="0"/>
          </a:p>
          <a:p>
            <a:r>
              <a:rPr lang="uk-UA" sz="1600" i="1" dirty="0"/>
              <a:t>Завданням Національного бюро є протидія кримінальним корупційним правопорушенням, які вчиненні вищими посадовими особами, уповноваженими на виконання функцій держави або місцевого самоврядування, та становлять загрозу національній безпеці.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1707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6405" y="1019333"/>
            <a:ext cx="9785924" cy="5156616"/>
          </a:xfrm>
        </p:spPr>
        <p:txBody>
          <a:bodyPr>
            <a:noAutofit/>
          </a:bodyPr>
          <a:lstStyle/>
          <a:p>
            <a:r>
              <a:rPr lang="uk-UA" sz="1600" b="1" dirty="0" smtClean="0"/>
              <a:t>Перелік адміністративних </a:t>
            </a:r>
            <a:r>
              <a:rPr lang="uk-UA" sz="1600" b="1" dirty="0"/>
              <a:t>правопорушень, пов’язаних з корупцією, які закріплено в Кодексі України про Адміністративні правопорушення</a:t>
            </a:r>
            <a:endParaRPr lang="uk-UA" sz="1600" dirty="0"/>
          </a:p>
          <a:p>
            <a:r>
              <a:rPr lang="uk-UA" sz="1600" dirty="0" smtClean="0"/>
              <a:t>Відповідно </a:t>
            </a:r>
            <a:r>
              <a:rPr lang="uk-UA" sz="1600" dirty="0"/>
              <a:t>до глави 13-А "Адміністративні правопорушення, пов'язані з корупцією" Кодексу України про адміністративні правопорушення адміністративна відповідальність передбачена за:</a:t>
            </a:r>
          </a:p>
          <a:p>
            <a:r>
              <a:rPr lang="uk-UA" sz="1600" b="1" dirty="0"/>
              <a:t>стаття 172</a:t>
            </a:r>
            <a:r>
              <a:rPr lang="uk-UA" sz="1600" b="1" baseline="30000" dirty="0"/>
              <a:t>4 </a:t>
            </a:r>
            <a:r>
              <a:rPr lang="uk-UA" sz="1600" dirty="0"/>
              <a:t>(порушення обмежень щодо сумісництва та суміщення з іншими видами діяльності);</a:t>
            </a:r>
          </a:p>
          <a:p>
            <a:r>
              <a:rPr lang="uk-UA" sz="1600" b="1" dirty="0"/>
              <a:t>стаття 172</a:t>
            </a:r>
            <a:r>
              <a:rPr lang="uk-UA" sz="1600" b="1" baseline="30000" dirty="0"/>
              <a:t>5 </a:t>
            </a:r>
            <a:r>
              <a:rPr lang="uk-UA" sz="1600" dirty="0"/>
              <a:t>(порушення встановлених законом обмежень щодо одержання подарунків);</a:t>
            </a:r>
          </a:p>
          <a:p>
            <a:r>
              <a:rPr lang="uk-UA" sz="1600" b="1" dirty="0"/>
              <a:t>стаття 172</a:t>
            </a:r>
            <a:r>
              <a:rPr lang="uk-UA" sz="1600" b="1" baseline="30000" dirty="0"/>
              <a:t>6 </a:t>
            </a:r>
            <a:r>
              <a:rPr lang="uk-UA" sz="1600" dirty="0"/>
              <a:t>(порушення вимог фінансового контролю);</a:t>
            </a:r>
          </a:p>
          <a:p>
            <a:r>
              <a:rPr lang="uk-UA" sz="1600" b="1" dirty="0"/>
              <a:t>стаття 172</a:t>
            </a:r>
            <a:r>
              <a:rPr lang="uk-UA" sz="1600" b="1" baseline="30000" dirty="0"/>
              <a:t>7 </a:t>
            </a:r>
            <a:r>
              <a:rPr lang="uk-UA" sz="1600" dirty="0"/>
              <a:t>(порушення вимог щодо запобігання та врегулювання конфлікту інтересів);</a:t>
            </a:r>
          </a:p>
          <a:p>
            <a:r>
              <a:rPr lang="uk-UA" sz="1600" b="1" dirty="0"/>
              <a:t>стаття 172</a:t>
            </a:r>
            <a:r>
              <a:rPr lang="uk-UA" sz="1600" b="1" baseline="30000" dirty="0"/>
              <a:t>8 </a:t>
            </a:r>
            <a:r>
              <a:rPr lang="uk-UA" sz="1600" dirty="0"/>
              <a:t>(незаконне використання інформації, що стала відома особі у зв'язку з виконанням службових повноважень);</a:t>
            </a:r>
          </a:p>
          <a:p>
            <a:r>
              <a:rPr lang="uk-UA" sz="1600" b="1" dirty="0"/>
              <a:t>стаття 172</a:t>
            </a:r>
            <a:r>
              <a:rPr lang="uk-UA" sz="1600" b="1" baseline="30000" dirty="0"/>
              <a:t>9 </a:t>
            </a:r>
            <a:r>
              <a:rPr lang="uk-UA" sz="1600" dirty="0"/>
              <a:t>(невжиття заходів щодо протидії корупції);</a:t>
            </a:r>
          </a:p>
          <a:p>
            <a:r>
              <a:rPr lang="uk-UA" sz="1600" b="1" dirty="0"/>
              <a:t>стаття 188</a:t>
            </a:r>
            <a:r>
              <a:rPr lang="uk-UA" sz="1600" b="1" baseline="30000" dirty="0"/>
              <a:t>46</a:t>
            </a:r>
            <a:r>
              <a:rPr lang="uk-UA" sz="1600" b="1" dirty="0"/>
              <a:t> </a:t>
            </a:r>
            <a:r>
              <a:rPr lang="uk-UA" sz="1600" dirty="0"/>
              <a:t>(невиконання законних вимог (приписів) Національного агентства з питань запобігання корупції).</a:t>
            </a:r>
          </a:p>
          <a:p>
            <a:r>
              <a:rPr lang="uk-UA" sz="1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93221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16465" y="704538"/>
            <a:ext cx="9785924" cy="2938072"/>
          </a:xfrm>
        </p:spPr>
        <p:txBody>
          <a:bodyPr>
            <a:noAutofit/>
          </a:bodyPr>
          <a:lstStyle/>
          <a:p>
            <a:r>
              <a:rPr lang="uk-UA" sz="1600" i="1" dirty="0"/>
              <a:t>Згідно зі </a:t>
            </a:r>
            <a:r>
              <a:rPr lang="uk-UA" sz="1600" dirty="0">
                <a:hlinkClick r:id="rId2"/>
              </a:rPr>
              <a:t>статтею 255 КУАП</a:t>
            </a:r>
            <a:r>
              <a:rPr lang="uk-UA" sz="1600" u="sng" dirty="0"/>
              <a:t> </a:t>
            </a:r>
            <a:r>
              <a:rPr lang="uk-UA" sz="1600" i="1" dirty="0"/>
              <a:t>протоколи у справах про адміністративні правопорушення пов’язаними з корупцією мають право складати:</a:t>
            </a:r>
            <a:endParaRPr lang="uk-UA" sz="1600" dirty="0"/>
          </a:p>
          <a:p>
            <a:r>
              <a:rPr lang="uk-UA" sz="1600" b="1" dirty="0"/>
              <a:t>Національної поліції України </a:t>
            </a:r>
            <a:r>
              <a:rPr lang="uk-UA" sz="1600" i="1" dirty="0"/>
              <a:t>за правопорушення передбачені статтями </a:t>
            </a:r>
            <a:r>
              <a:rPr lang="uk-UA" sz="1600" dirty="0">
                <a:hlinkClick r:id="rId3"/>
              </a:rPr>
              <a:t>172</a:t>
            </a:r>
            <a:r>
              <a:rPr lang="uk-UA" sz="1600" baseline="30000" dirty="0">
                <a:hlinkClick r:id="rId3"/>
              </a:rPr>
              <a:t>4</a:t>
            </a:r>
            <a:r>
              <a:rPr lang="uk-UA" sz="1600" u="sng" baseline="30000" dirty="0"/>
              <a:t> </a:t>
            </a:r>
            <a:r>
              <a:rPr lang="uk-UA" sz="1600" i="1" dirty="0"/>
              <a:t>- </a:t>
            </a:r>
            <a:r>
              <a:rPr lang="uk-UA" sz="1600" dirty="0">
                <a:hlinkClick r:id="rId3"/>
              </a:rPr>
              <a:t>172</a:t>
            </a:r>
            <a:r>
              <a:rPr lang="uk-UA" sz="1600" baseline="30000" dirty="0">
                <a:hlinkClick r:id="rId3"/>
              </a:rPr>
              <a:t>9</a:t>
            </a:r>
            <a:r>
              <a:rPr lang="uk-UA" sz="1600" i="1" dirty="0"/>
              <a:t> КУАП </a:t>
            </a:r>
            <a:br>
              <a:rPr lang="uk-UA" sz="1600" i="1" dirty="0"/>
            </a:br>
            <a:r>
              <a:rPr lang="uk-UA" sz="1600" i="1" dirty="0" smtClean="0"/>
              <a:t>(</a:t>
            </a:r>
            <a:r>
              <a:rPr lang="uk-UA" sz="1600" i="1" dirty="0"/>
              <a:t>за винятком правопорушень, вчинених службовими особами, які займають відповідальне та особливо відповідальне становище).</a:t>
            </a:r>
            <a:endParaRPr lang="uk-UA" sz="1600" dirty="0"/>
          </a:p>
          <a:p>
            <a:r>
              <a:rPr lang="uk-UA" sz="1600" b="1" dirty="0"/>
              <a:t>Національне агентство з питань запобігання корупції </a:t>
            </a:r>
            <a:r>
              <a:rPr lang="uk-UA" sz="1600" i="1" dirty="0"/>
              <a:t>за правопорушення передбачені статтями </a:t>
            </a:r>
            <a:r>
              <a:rPr lang="uk-UA" sz="1600" dirty="0">
                <a:hlinkClick r:id="rId3"/>
              </a:rPr>
              <a:t>172</a:t>
            </a:r>
            <a:r>
              <a:rPr lang="uk-UA" sz="1600" baseline="30000" dirty="0">
                <a:hlinkClick r:id="rId3"/>
              </a:rPr>
              <a:t>4</a:t>
            </a:r>
            <a:r>
              <a:rPr lang="uk-UA" sz="1600" i="1" dirty="0"/>
              <a:t> - </a:t>
            </a:r>
            <a:r>
              <a:rPr lang="uk-UA" sz="1600" dirty="0">
                <a:hlinkClick r:id="rId3"/>
              </a:rPr>
              <a:t>172</a:t>
            </a:r>
            <a:r>
              <a:rPr lang="uk-UA" sz="1600" baseline="30000" dirty="0">
                <a:hlinkClick r:id="rId3"/>
              </a:rPr>
              <a:t>9</a:t>
            </a:r>
            <a:r>
              <a:rPr lang="uk-UA" sz="1600" i="1" dirty="0"/>
              <a:t> КУАП (в частині правопорушень, вчинених службовими особами, які займають відповідальне та особливо відповідальне становище), </a:t>
            </a:r>
            <a:r>
              <a:rPr lang="uk-UA" sz="1600" dirty="0">
                <a:hlinkClick r:id="rId4"/>
              </a:rPr>
              <a:t>188</a:t>
            </a:r>
            <a:r>
              <a:rPr lang="uk-UA" sz="1600" b="1" baseline="30000" dirty="0">
                <a:hlinkClick r:id="rId4"/>
              </a:rPr>
              <a:t>46</a:t>
            </a:r>
            <a:r>
              <a:rPr lang="uk-UA" sz="1600" i="1" dirty="0" smtClean="0"/>
              <a:t>).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393072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61435" y="359764"/>
            <a:ext cx="9785924" cy="6235908"/>
          </a:xfrm>
        </p:spPr>
        <p:txBody>
          <a:bodyPr>
            <a:noAutofit/>
          </a:bodyPr>
          <a:lstStyle/>
          <a:p>
            <a:r>
              <a:rPr lang="uk-UA" sz="1600" b="1" dirty="0" smtClean="0"/>
              <a:t>Перелік правопорушень</a:t>
            </a:r>
            <a:r>
              <a:rPr lang="uk-UA" sz="1600" b="1" dirty="0"/>
              <a:t>, пов’язаних з корупцією (порушення вимог Закону України «Про запобігання корупції»), за вчинення яких особу може бути притягнуто до дисциплінарної відповідальності (не є вичерпним)</a:t>
            </a:r>
            <a:endParaRPr lang="uk-UA" sz="1600" dirty="0"/>
          </a:p>
          <a:p>
            <a:r>
              <a:rPr lang="uk-UA" sz="1600" dirty="0"/>
              <a:t> </a:t>
            </a:r>
            <a:r>
              <a:rPr lang="uk-UA" sz="1600" dirty="0" smtClean="0"/>
              <a:t>1</a:t>
            </a:r>
            <a:r>
              <a:rPr lang="uk-UA" sz="1600" dirty="0"/>
              <a:t>. Недотримання вимог Закону щодо утворення (визначення) уповноважених підрозділів (уповноважених осіб) з питань запобігання та виявлення корупції та щодо погодження звільнення керівника уповноваженого підрозділу (ст.</a:t>
            </a:r>
            <a:r>
              <a:rPr lang="en-US" sz="1600" dirty="0"/>
              <a:t> </a:t>
            </a:r>
            <a:r>
              <a:rPr lang="uk-UA" sz="1600" dirty="0"/>
              <a:t>13</a:t>
            </a:r>
            <a:r>
              <a:rPr lang="uk-UA" sz="1600" baseline="30000" dirty="0"/>
              <a:t>1</a:t>
            </a:r>
            <a:r>
              <a:rPr lang="uk-UA" sz="1600" dirty="0"/>
              <a:t> Закону).</a:t>
            </a:r>
          </a:p>
          <a:p>
            <a:r>
              <a:rPr lang="uk-UA" sz="1600" dirty="0"/>
              <a:t>2. Неприйняття антикорупційної програми, неподання на погодження антикорупційної програми Національному агентству (стаття 19 Закону).</a:t>
            </a:r>
          </a:p>
          <a:p>
            <a:r>
              <a:rPr lang="uk-UA" sz="1600" dirty="0"/>
              <a:t>3. Обмеження щодо використання службових повноважень чи свого становища (стаття 22 Закону).</a:t>
            </a:r>
          </a:p>
          <a:p>
            <a:r>
              <a:rPr lang="uk-UA" sz="1600" dirty="0"/>
              <a:t>4. Порушення обмежень щодо одержання подарунка та недотримання вимог Закону при одержанні неправомірної вигоди чи подарунка (статті 23, 24 Закону).</a:t>
            </a:r>
          </a:p>
          <a:p>
            <a:r>
              <a:rPr lang="uk-UA" sz="1600" dirty="0"/>
              <a:t>5. Порушення обмежень щодо сумісництва та суміщення з іншими видами діяльності (стаття 25 Закону).</a:t>
            </a:r>
          </a:p>
          <a:p>
            <a:r>
              <a:rPr lang="uk-UA" sz="1600" dirty="0"/>
              <a:t>6. Порушення обмежень після припинення діяльності, пов'язаної з виконанням функцій держави, місцевого самоврядування (стаття 26 Закону).</a:t>
            </a:r>
          </a:p>
          <a:p>
            <a:r>
              <a:rPr lang="uk-UA" sz="1600" dirty="0"/>
              <a:t>7. Порушення обмежень спільної роботи близьких осіб (стаття 27 Закону).</a:t>
            </a:r>
          </a:p>
          <a:p>
            <a:r>
              <a:rPr lang="uk-UA" sz="1600" dirty="0"/>
              <a:t>8. Порушення вимог Закону щодо запобігання та врегулювання конфлікту інтересів (статті 28, 29, 30, 31, 32, 33, 34, 35</a:t>
            </a:r>
            <a:r>
              <a:rPr lang="uk-UA" sz="1600" baseline="30000" dirty="0"/>
              <a:t>1</a:t>
            </a:r>
            <a:r>
              <a:rPr lang="uk-UA" sz="1600" dirty="0"/>
              <a:t>, 36 Закону).</a:t>
            </a:r>
          </a:p>
          <a:p>
            <a:r>
              <a:rPr lang="uk-UA" sz="1600" dirty="0"/>
              <a:t>9. Порушення правил етичної поведінки (статті 38 – 44 Закону).</a:t>
            </a:r>
          </a:p>
        </p:txBody>
      </p:sp>
    </p:spTree>
    <p:extLst>
      <p:ext uri="{BB962C8B-B14F-4D97-AF65-F5344CB8AC3E}">
        <p14:creationId xmlns:p14="http://schemas.microsoft.com/office/powerpoint/2010/main" val="367803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61435" y="599607"/>
            <a:ext cx="9785924" cy="5876143"/>
          </a:xfrm>
        </p:spPr>
        <p:txBody>
          <a:bodyPr>
            <a:noAutofit/>
          </a:bodyPr>
          <a:lstStyle/>
          <a:p>
            <a:r>
              <a:rPr lang="uk-UA" sz="1600" dirty="0"/>
              <a:t>10. Порушення вимог Закону щодо фінансового контролю (статті 46, 51</a:t>
            </a:r>
            <a:r>
              <a:rPr lang="uk-UA" sz="1600" baseline="30000" dirty="0"/>
              <a:t>2</a:t>
            </a:r>
            <a:r>
              <a:rPr lang="uk-UA" sz="1600" dirty="0"/>
              <a:t> Закону).</a:t>
            </a:r>
          </a:p>
          <a:p>
            <a:r>
              <a:rPr lang="uk-UA" sz="1600" dirty="0"/>
              <a:t>11. Недотримання вимог Закону щодо захисту викривачів (статті 53 – 53</a:t>
            </a:r>
            <a:r>
              <a:rPr lang="uk-UA" sz="1600" baseline="30000" dirty="0"/>
              <a:t>9</a:t>
            </a:r>
            <a:r>
              <a:rPr lang="uk-UA" sz="1600" dirty="0"/>
              <a:t> Закону).</a:t>
            </a:r>
          </a:p>
          <a:p>
            <a:r>
              <a:rPr lang="uk-UA" sz="1600" dirty="0"/>
              <a:t>12. Недотримання вимог Закону щодо заборони на одержання пільг, послуг і майна органами державної влади та органами місцевого самоврядування (стаття 54 Закону).</a:t>
            </a:r>
          </a:p>
          <a:p>
            <a:r>
              <a:rPr lang="uk-UA" sz="1600" dirty="0"/>
              <a:t>13. Недотримання вимог Закону щодо організації проведення спеціальної перевірки (статті 56 – 58 Закону).</a:t>
            </a:r>
          </a:p>
          <a:p>
            <a:r>
              <a:rPr lang="uk-UA" sz="1600" dirty="0"/>
              <a:t>14. Незабезпечення керівником, засновниками (учасниками) юридичної особи регулярної оцінки корупційних ризиків у її діяльності та нездійснення відповідних антикорупційних заходів (стаття 61 Закону).</a:t>
            </a:r>
          </a:p>
          <a:p>
            <a:r>
              <a:rPr lang="uk-UA" sz="1600" dirty="0"/>
              <a:t>15. Незатвердження антикорупційної програми юридичної особою (стаття  62 Закону).</a:t>
            </a:r>
          </a:p>
          <a:p>
            <a:r>
              <a:rPr lang="uk-UA" sz="1600" dirty="0"/>
              <a:t>16. </a:t>
            </a:r>
            <a:r>
              <a:rPr lang="uk-UA" sz="1600" dirty="0" smtClean="0"/>
              <a:t>Не призначення </a:t>
            </a:r>
            <a:r>
              <a:rPr lang="uk-UA" sz="1600" dirty="0"/>
              <a:t>у юридичній особі, яка зобов’язана затверджувати антикорупційну програму, посадової особи, відповідальної за її реалізацію (стаття 62 Закону).</a:t>
            </a:r>
          </a:p>
          <a:p>
            <a:r>
              <a:rPr lang="uk-UA" sz="1600" dirty="0"/>
              <a:t>17. Недотримання вимог Закону щодо погодження звільнення Уповноваженого, відповідального за виконання антикорупційної програми в юридичній особі (стаття 64 Закону)</a:t>
            </a:r>
          </a:p>
          <a:p>
            <a:r>
              <a:rPr lang="uk-UA" sz="1600" dirty="0"/>
              <a:t>18. </a:t>
            </a:r>
            <a:r>
              <a:rPr lang="uk-UA" sz="1600" dirty="0" smtClean="0"/>
              <a:t>Не проведення </a:t>
            </a:r>
            <a:r>
              <a:rPr lang="uk-UA" sz="1600" dirty="0"/>
              <a:t>службового розслідування стосовно особи, яка вчинила корупційне або пов’язане з корупцією правопорушення, або </a:t>
            </a:r>
            <a:r>
              <a:rPr lang="uk-UA" sz="1600" dirty="0" smtClean="0"/>
              <a:t>не притягнення </a:t>
            </a:r>
            <a:r>
              <a:rPr lang="uk-UA" sz="1600" dirty="0"/>
              <a:t>працівників до дисциплінарної відповідальності відповідно до вимог закону (стаття 65</a:t>
            </a:r>
            <a:r>
              <a:rPr lang="uk-UA" sz="1600" baseline="30000" dirty="0"/>
              <a:t>1</a:t>
            </a:r>
            <a:r>
              <a:rPr lang="uk-UA" sz="1600" dirty="0"/>
              <a:t> Закону).</a:t>
            </a:r>
          </a:p>
          <a:p>
            <a:r>
              <a:rPr lang="uk-UA" sz="1600" dirty="0"/>
              <a:t>19. Недотримання вимог щодо незаконних актів та правочинів (стаття 67 Закону).</a:t>
            </a:r>
          </a:p>
        </p:txBody>
      </p:sp>
    </p:spTree>
    <p:extLst>
      <p:ext uri="{BB962C8B-B14F-4D97-AF65-F5344CB8AC3E}">
        <p14:creationId xmlns:p14="http://schemas.microsoft.com/office/powerpoint/2010/main" val="330701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76424" y="285236"/>
            <a:ext cx="8791575" cy="964014"/>
          </a:xfrm>
        </p:spPr>
        <p:txBody>
          <a:bodyPr>
            <a:normAutofit/>
          </a:bodyPr>
          <a:lstStyle/>
          <a:p>
            <a:r>
              <a:rPr lang="uk-UA" sz="2800" b="1" dirty="0">
                <a:solidFill>
                  <a:schemeClr val="tx1"/>
                </a:solidFill>
              </a:rPr>
              <a:t>Працівники </a:t>
            </a:r>
            <a:r>
              <a:rPr lang="uk-UA" sz="2800" b="1" dirty="0" smtClean="0">
                <a:solidFill>
                  <a:schemeClr val="tx1"/>
                </a:solidFill>
              </a:rPr>
              <a:t>Головного управління </a:t>
            </a:r>
            <a:r>
              <a:rPr lang="uk-UA" sz="2800" b="1" dirty="0">
                <a:solidFill>
                  <a:schemeClr val="tx1"/>
                </a:solidFill>
              </a:rPr>
              <a:t>зобов’язані:</a:t>
            </a:r>
            <a:endParaRPr lang="uk-UA" sz="28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76424" y="1249250"/>
            <a:ext cx="10010776" cy="5267460"/>
          </a:xfrm>
        </p:spPr>
        <p:txBody>
          <a:bodyPr>
            <a:no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неухильно додержуватись загальновизнаних етичних норм поведінки, бути ввічливими у стосунках з громадянами, керівниками, колегами і підлеглими як під час виконання своїх службових повноважень, так і в повсякденному житті;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діяти виключно в інтересах держави та суспільства;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виконувати службові повноваження та професійні обов’язки, рішення та доручення керівників, яким вони підпорядковані, підзвітні або підконтрольні, сумлінно, </a:t>
            </a:r>
            <a:r>
              <a:rPr lang="uk-UA" sz="1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компетентно</a:t>
            </a: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вчасно, </a:t>
            </a:r>
            <a:r>
              <a:rPr lang="uk-UA" sz="1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результативно</a:t>
            </a: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і </a:t>
            </a:r>
            <a:r>
              <a:rPr lang="uk-UA" sz="1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відповідально</a:t>
            </a: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не допускати зловживань та неефективного використання власності держави, територіальної громади, установи;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діяти неупереджено, незважаючи на приватні інтереси, особисте ставлення до будь-яких осіб, на свої політичні погляди, ідеологічні, релігійні або інші особисті погляди чи переконання;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дотримуватись політичної нейтральності, уникати демонстрації у будь-якому вигляді власних політичних переконань або поглядів;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утримуватись від виконання рішень чи доручень керівництва </a:t>
            </a:r>
            <a:r>
              <a:rPr lang="uk-UA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Головного управління, </a:t>
            </a: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якщо вони суперечать закону;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не вчиняти і не брати участі у вчиненні корупційного або пов’язаного з корупцією правопорушення;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невідкладно інформувати </a:t>
            </a:r>
            <a:r>
              <a:rPr lang="uk-UA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керівника Головного управління, головного спеціаліста </a:t>
            </a: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з питань запобігання та виявлення </a:t>
            </a:r>
            <a:r>
              <a:rPr lang="uk-UA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корупції</a:t>
            </a:r>
            <a:r>
              <a:rPr lang="uk-UA" sz="1400" b="1" baseline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uk-UA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про </a:t>
            </a: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можливі випадки корупційного або пов’язаного з корупцією правопорушення;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вживати заходів щодо недопущення виникнення та врегулювання реального, потенційного конфлікту інтересів.</a:t>
            </a:r>
          </a:p>
          <a:p>
            <a:r>
              <a:rPr lang="uk-UA" sz="1400" b="1" dirty="0">
                <a:solidFill>
                  <a:schemeClr val="tx1"/>
                </a:solidFill>
              </a:rPr>
              <a:t> </a:t>
            </a:r>
          </a:p>
          <a:p>
            <a:endParaRPr lang="uk-UA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88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/>
              <a:t>Працівникам </a:t>
            </a:r>
            <a:r>
              <a:rPr lang="uk-UA" sz="2800" b="1" dirty="0" smtClean="0"/>
              <a:t>Головного управління </a:t>
            </a:r>
            <a:r>
              <a:rPr lang="uk-UA" sz="2800" b="1" dirty="0"/>
              <a:t>заборонено:</a:t>
            </a:r>
            <a:endParaRPr lang="uk-UA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uk-UA" b="1" dirty="0"/>
              <a:t>використовувати свої службові повноваження або своє становище та пов’язані з цим можливості з метою одержання неправомірної вигоди для себе чи інших осіб, у тому числі використовувати будь-яке державне чи комунальне майно або кошти в приватних інтересах;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b="1" dirty="0"/>
              <a:t>розголошувати або використовувати в інший спосіб конфіденційну та іншу інформацію з обмеженим доступом, що стала відома у зв’язку з виконанням своїх службових повноважень та професійних обов’язків;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b="1" dirty="0"/>
              <a:t>використовувати службові повноваження в інтересах політичних партій чи їх осередків або окремих політиків.</a:t>
            </a:r>
          </a:p>
        </p:txBody>
      </p:sp>
    </p:spTree>
    <p:extLst>
      <p:ext uri="{BB962C8B-B14F-4D97-AF65-F5344CB8AC3E}">
        <p14:creationId xmlns:p14="http://schemas.microsoft.com/office/powerpoint/2010/main" val="392943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0773" y="199107"/>
            <a:ext cx="9353840" cy="1280890"/>
          </a:xfrm>
        </p:spPr>
        <p:txBody>
          <a:bodyPr>
            <a:normAutofit fontScale="90000"/>
          </a:bodyPr>
          <a:lstStyle/>
          <a:p>
            <a:r>
              <a:rPr lang="uk-UA" sz="2800" b="1" dirty="0"/>
              <a:t>Пам’ятка працівнику </a:t>
            </a:r>
            <a:r>
              <a:rPr lang="uk-UA" sz="2800" b="1" dirty="0" smtClean="0"/>
              <a:t>Головного управління </a:t>
            </a:r>
            <a:r>
              <a:rPr lang="uk-UA" sz="2800" b="1" dirty="0"/>
              <a:t>щодо правового статусу</a:t>
            </a:r>
            <a:r>
              <a:rPr lang="uk-UA" sz="2800" dirty="0"/>
              <a:t/>
            </a:r>
            <a:br>
              <a:rPr lang="uk-UA" sz="2800" dirty="0"/>
            </a:br>
            <a:r>
              <a:rPr lang="uk-UA" sz="2800" b="1" dirty="0"/>
              <a:t>викривача, прав та гарантій його захисту</a:t>
            </a:r>
            <a:endParaRPr lang="uk-UA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25770" y="1479997"/>
            <a:ext cx="9878096" cy="5036713"/>
          </a:xfrm>
        </p:spPr>
        <p:txBody>
          <a:bodyPr>
            <a:normAutofit lnSpcReduction="10000"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uk-UA" b="1" dirty="0"/>
              <a:t>Викривач </a:t>
            </a:r>
            <a:r>
              <a:rPr lang="uk-UA" dirty="0"/>
              <a:t>– особа, яка повідомила про можливі факти корупційних або пов’язаних з корупцією правопорушень, інших порушень Закону України «Про запобігання корупції», вчинених іншою особою, якщо така інформація стала їй відома у зв’язку з її діяльністю, проходженням нею служби чи навчання</a:t>
            </a:r>
            <a:r>
              <a:rPr lang="uk-UA" dirty="0" smtClean="0"/>
              <a:t>.</a:t>
            </a:r>
            <a:endParaRPr lang="en-US" dirty="0" smtClean="0"/>
          </a:p>
          <a:p>
            <a:r>
              <a:rPr lang="uk-UA" b="1" dirty="0"/>
              <a:t>ВАЖЛИВО!</a:t>
            </a:r>
            <a:endParaRPr lang="uk-UA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uk-UA" dirty="0"/>
              <a:t>викривач – це фізична особа (громадянин України, іноземець, особа без громадянства), яка має переконання, що інформація є достовірною;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dirty="0"/>
              <a:t>повідомлення викривача має містити інформацію про факти корупційних або пов’язаних з корупцією правопорушень, інших порушень Закону України «Про запобігання корупції», тобто такі фактичні дані, що підтверджують можливе вчинення правопорушення та можуть бути перевірені (зокрема, це відомості про: обставини правопорушення, місце і час його вчинення, особу, яка його вчинила, тощо);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dirty="0"/>
              <a:t>інформація стала відома викривачу у зв’язку з його трудовою, професійною, господарською, громадською, науковою діяльністю, проходженням служби чи навчання, участю у передбачених законодавством процедурах, які є обов’язковими для початку такої діяльності, проходження служби чи навчання.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82411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0773" y="515155"/>
            <a:ext cx="9353840" cy="964842"/>
          </a:xfrm>
        </p:spPr>
        <p:txBody>
          <a:bodyPr>
            <a:normAutofit/>
          </a:bodyPr>
          <a:lstStyle/>
          <a:p>
            <a:r>
              <a:rPr lang="uk-UA" sz="2400" b="1" dirty="0"/>
              <a:t>Викривач має наступні права:</a:t>
            </a:r>
            <a:endParaRPr lang="uk-UA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25770" y="1479997"/>
            <a:ext cx="9878096" cy="5036713"/>
          </a:xfrm>
        </p:spPr>
        <p:txBody>
          <a:bodyPr>
            <a:normAutofit/>
          </a:bodyPr>
          <a:lstStyle/>
          <a:p>
            <a:pPr lvl="0"/>
            <a:r>
              <a:rPr lang="uk-UA" dirty="0"/>
              <a:t>бути повідомленим про його права та обов’язки;</a:t>
            </a:r>
          </a:p>
          <a:p>
            <a:pPr lvl="0"/>
            <a:r>
              <a:rPr lang="uk-UA" dirty="0"/>
              <a:t>на отримання інформації про стан та результати розгляду;</a:t>
            </a:r>
          </a:p>
          <a:p>
            <a:pPr lvl="0"/>
            <a:r>
              <a:rPr lang="uk-UA" dirty="0"/>
              <a:t>подавати докази, давати пояснення, свідчення або відмовитися їх давати;</a:t>
            </a:r>
          </a:p>
          <a:p>
            <a:pPr lvl="0"/>
            <a:r>
              <a:rPr lang="uk-UA" dirty="0"/>
              <a:t>на безоплатну правову допомогу у зв’язку із захистом прав викривача;</a:t>
            </a:r>
          </a:p>
          <a:p>
            <a:pPr lvl="0"/>
            <a:r>
              <a:rPr lang="uk-UA" dirty="0"/>
              <a:t>на відшкодування витрат у зв’язку із захистом прав викривачів, витрат на адвоката та судовий збір;</a:t>
            </a:r>
          </a:p>
          <a:p>
            <a:pPr lvl="0"/>
            <a:r>
              <a:rPr lang="uk-UA" dirty="0"/>
              <a:t>на конфіденційність та анонімність;</a:t>
            </a:r>
          </a:p>
          <a:p>
            <a:pPr lvl="0"/>
            <a:r>
              <a:rPr lang="uk-UA" dirty="0"/>
              <a:t>на забезпечення безпеки щодо себе та близьких осіб, майна та житла у разі загрози життю і здоров’ю або на відмову від таких заходів;</a:t>
            </a:r>
          </a:p>
          <a:p>
            <a:pPr lvl="0"/>
            <a:r>
              <a:rPr lang="uk-UA" dirty="0"/>
              <a:t>на винагороду;</a:t>
            </a:r>
          </a:p>
          <a:p>
            <a:pPr lvl="0"/>
            <a:r>
              <a:rPr lang="uk-UA" dirty="0"/>
              <a:t>на отримання психологічної допомоги;</a:t>
            </a:r>
          </a:p>
          <a:p>
            <a:r>
              <a:rPr lang="uk-UA" dirty="0"/>
              <a:t>на звільнення від юридичної відповідальності у визначених випадках.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5061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0773" y="515155"/>
            <a:ext cx="9353840" cy="964842"/>
          </a:xfrm>
        </p:spPr>
        <p:txBody>
          <a:bodyPr>
            <a:normAutofit/>
          </a:bodyPr>
          <a:lstStyle/>
          <a:p>
            <a:r>
              <a:rPr lang="uk-UA" sz="2400" b="1" dirty="0"/>
              <a:t>Викривач має наступні гарантії:</a:t>
            </a:r>
            <a:endParaRPr lang="uk-UA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0610076"/>
              </p:ext>
            </p:extLst>
          </p:nvPr>
        </p:nvGraphicFramePr>
        <p:xfrm>
          <a:off x="2323475" y="1349116"/>
          <a:ext cx="9181138" cy="46781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90078"/>
                <a:gridCol w="4591060"/>
              </a:tblGrid>
              <a:tr h="1240496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Захист трудових прав викривача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</a:rPr>
                        <a:t>Виплата заробітку за час вимушеного прогулу та грошових компенсацій за порушення його трудових прав</a:t>
                      </a:r>
                      <a:endParaRPr lang="uk-UA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437702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Заборона звільнення чи примушення до звільнення, притягнення до дисциплінарної відповідальності, інших негативних заходів впливу (переведення, атестація, зміна умов праці, відмова у призначенні на вищу посаду, зменшення заробітної плати тощо) або загрозі таких заходів впливу у зв’язку з повідомленням про корупцію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>
            <a:off x="2323475" y="1349116"/>
            <a:ext cx="91811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323475" y="6027314"/>
            <a:ext cx="91811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323475" y="2595799"/>
            <a:ext cx="91811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323475" y="1349116"/>
            <a:ext cx="0" cy="4678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912964" y="1349116"/>
            <a:ext cx="0" cy="4678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1522101" y="1349116"/>
            <a:ext cx="0" cy="4678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27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0772" y="515155"/>
            <a:ext cx="9353841" cy="579127"/>
          </a:xfrm>
        </p:spPr>
        <p:txBody>
          <a:bodyPr>
            <a:normAutofit/>
          </a:bodyPr>
          <a:lstStyle/>
          <a:p>
            <a:r>
              <a:rPr lang="uk-UA" sz="2400" b="1" dirty="0">
                <a:solidFill>
                  <a:schemeClr val="tx1"/>
                </a:solidFill>
              </a:rPr>
              <a:t>Викривач може звернутися за захистом своїх прав до:</a:t>
            </a:r>
            <a:endParaRPr lang="uk-UA" sz="2400" dirty="0">
              <a:solidFill>
                <a:schemeClr val="tx1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241627"/>
              </p:ext>
            </p:extLst>
          </p:nvPr>
        </p:nvGraphicFramePr>
        <p:xfrm>
          <a:off x="2133284" y="1094280"/>
          <a:ext cx="9723935" cy="52315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61448"/>
                <a:gridCol w="4862487"/>
              </a:tblGrid>
              <a:tr h="1227038"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solidFill>
                            <a:schemeClr val="tx1"/>
                          </a:solidFill>
                          <a:effectLst/>
                        </a:rPr>
                        <a:t>Головний спеціаліст </a:t>
                      </a: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</a:rPr>
                        <a:t>з питань запобігання та виявлення корупції</a:t>
                      </a:r>
                      <a:endParaRPr lang="uk-UA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chemeClr val="tx1"/>
                          </a:solidFill>
                          <a:effectLst/>
                        </a:rPr>
                        <a:t>для забезпечення захисту від застосування негативних заходів впливу з боку керівника або роботодавця</a:t>
                      </a:r>
                      <a:endParaRPr lang="uk-UA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2496167"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</a:rPr>
                        <a:t>Національного агентства з питань запобігання корупції</a:t>
                      </a:r>
                      <a:endParaRPr lang="uk-UA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</a:rPr>
                        <a:t>для забезпечення правового та іншого захисту, перевірки дотримання законодавства з питань захисту викривачів, внесення приписів з вимогою про усунення порушень трудових та інших прав викривача і притягнення до відповідальності осіб, винних у порушенні їхніх прав, у зв’язку з такими повідомленнями</a:t>
                      </a:r>
                      <a:endParaRPr lang="uk-UA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606281"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chemeClr val="tx1"/>
                          </a:solidFill>
                          <a:effectLst/>
                        </a:rPr>
                        <a:t>Правоохоронних органів</a:t>
                      </a:r>
                      <a:endParaRPr lang="uk-UA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</a:rPr>
                        <a:t>для захисту життя, житла, здоров’я та майна</a:t>
                      </a:r>
                      <a:endParaRPr lang="uk-UA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606281"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chemeClr val="tx1"/>
                          </a:solidFill>
                          <a:effectLst/>
                        </a:rPr>
                        <a:t>Центрів безоплатної правової допомоги</a:t>
                      </a:r>
                      <a:endParaRPr lang="uk-UA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</a:rPr>
                        <a:t>для отримання безоплатної вторинної правової допомоги</a:t>
                      </a:r>
                      <a:endParaRPr lang="uk-UA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295801"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chemeClr val="tx1"/>
                          </a:solidFill>
                          <a:effectLst/>
                        </a:rPr>
                        <a:t>Суду</a:t>
                      </a:r>
                      <a:endParaRPr lang="uk-UA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</a:rPr>
                        <a:t>для захисту своїх прав і свобод</a:t>
                      </a:r>
                      <a:endParaRPr lang="uk-UA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cxnSp>
        <p:nvCxnSpPr>
          <p:cNvPr id="8" name="Прямая соединительная линия 7"/>
          <p:cNvCxnSpPr/>
          <p:nvPr/>
        </p:nvCxnSpPr>
        <p:spPr>
          <a:xfrm>
            <a:off x="2150772" y="1094280"/>
            <a:ext cx="97064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133284" y="2310981"/>
            <a:ext cx="97064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150772" y="4814339"/>
            <a:ext cx="97064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133284" y="5398956"/>
            <a:ext cx="97064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133284" y="6310857"/>
            <a:ext cx="97064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133284" y="6043532"/>
            <a:ext cx="97064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653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0773" y="199107"/>
            <a:ext cx="9353840" cy="1280890"/>
          </a:xfrm>
        </p:spPr>
        <p:txBody>
          <a:bodyPr>
            <a:normAutofit/>
          </a:bodyPr>
          <a:lstStyle/>
          <a:p>
            <a:r>
              <a:rPr lang="uk-UA" sz="2400" b="1" dirty="0"/>
              <a:t>Пам’ятка щодо внутрішніх процедур і механізмів прийняття та розгляду повідомлень, перевірки та належного реагування на такі повідомлення</a:t>
            </a:r>
            <a:endParaRPr lang="uk-UA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0773" y="1479997"/>
            <a:ext cx="8986920" cy="503671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r>
              <a:rPr lang="uk-UA" sz="2000" dirty="0"/>
              <a:t>Викривач може самостійно обрати, через які канали подати повідомлення: внутрішні, регулярні чи зовнішні.</a:t>
            </a:r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r>
              <a:rPr lang="uk-UA" sz="2000" b="1" dirty="0"/>
              <a:t>ВАЖЛИВО:</a:t>
            </a:r>
            <a:endParaRPr lang="uk-UA" sz="2000" dirty="0"/>
          </a:p>
          <a:p>
            <a:pPr lvl="0"/>
            <a:r>
              <a:rPr lang="uk-UA" sz="2000" dirty="0"/>
              <a:t>викривач може подати повідомлення як із зазначенням авторства, так і анонімно;</a:t>
            </a:r>
          </a:p>
          <a:p>
            <a:pPr lvl="0"/>
            <a:r>
              <a:rPr lang="uk-UA" sz="2000" dirty="0"/>
              <a:t>якщо повідомлення викривача не містить фактичних даних, які можуть бути перевірені, викривача інформують про залишення його повідомлення без розгляду.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uk-UA" sz="2000" b="1" dirty="0"/>
          </a:p>
        </p:txBody>
      </p:sp>
    </p:spTree>
    <p:extLst>
      <p:ext uri="{BB962C8B-B14F-4D97-AF65-F5344CB8AC3E}">
        <p14:creationId xmlns:p14="http://schemas.microsoft.com/office/powerpoint/2010/main" val="367329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0773" y="199107"/>
            <a:ext cx="9353840" cy="1280890"/>
          </a:xfrm>
        </p:spPr>
        <p:txBody>
          <a:bodyPr>
            <a:normAutofit/>
          </a:bodyPr>
          <a:lstStyle/>
          <a:p>
            <a:r>
              <a:rPr lang="uk-UA" sz="2400" b="1" dirty="0"/>
              <a:t>Порядок (процедура) розгляду повідомлень в </a:t>
            </a:r>
            <a:r>
              <a:rPr lang="uk-UA" sz="2400" b="1" dirty="0" smtClean="0"/>
              <a:t>Головному управлінні</a:t>
            </a:r>
            <a:endParaRPr lang="uk-UA" sz="24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153598"/>
              </p:ext>
            </p:extLst>
          </p:nvPr>
        </p:nvGraphicFramePr>
        <p:xfrm>
          <a:off x="2150773" y="1479997"/>
          <a:ext cx="9571535" cy="40891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85255"/>
                <a:gridCol w="4786280"/>
              </a:tblGrid>
              <a:tr h="93836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 i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Викривач подав повідомлення із зазначенням авторства</a:t>
                      </a: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 i="1" dirty="0">
                          <a:solidFill>
                            <a:schemeClr val="tx1"/>
                          </a:solidFill>
                          <a:effectLst/>
                        </a:rPr>
                        <a:t>Викривач подав повідомлення без зазначення авторства (анонімно)</a:t>
                      </a:r>
                      <a:endParaRPr lang="uk-UA" sz="2000" b="1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150828">
                <a:tc gridSpan="2">
                  <a:txBody>
                    <a:bodyPr/>
                    <a:lstStyle/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uk-UA" sz="20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якщо розгляд повідомлення не належить до компетенції установи – про це установа інформує викривача у 3-денний строк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uk-UA" sz="20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якщо повідомлення містить факти корупційних або пов’язаних з корупцією правопорушень – установа упродовж 24 год письмово повідомляє спеціально уповноважених суб’єктів (прокуратуру, НПУ, НАЗК, НАБУ)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uk-UA" sz="20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якщо повідомлення стосується дій або бездіяльності керівника установи – повідомлення у 3-денний строк без попередньої перевірки надсилається до НАЗК</a:t>
                      </a: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>
            <a:off x="2150773" y="1479997"/>
            <a:ext cx="9586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150773" y="2381905"/>
            <a:ext cx="9586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135783" y="5552669"/>
            <a:ext cx="9586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640643" y="1479997"/>
            <a:ext cx="0" cy="9019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914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155</TotalTime>
  <Words>1388</Words>
  <Application>Microsoft Office PowerPoint</Application>
  <PresentationFormat>Широкоэкранный</PresentationFormat>
  <Paragraphs>157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6" baseType="lpstr">
      <vt:lpstr>Arial</vt:lpstr>
      <vt:lpstr>Calibri</vt:lpstr>
      <vt:lpstr>Century Gothic</vt:lpstr>
      <vt:lpstr>Times New Roman</vt:lpstr>
      <vt:lpstr>Wingdings</vt:lpstr>
      <vt:lpstr>Wingdings 3</vt:lpstr>
      <vt:lpstr>Легкий дым</vt:lpstr>
      <vt:lpstr>Пам’ятка  щодо загальних правил етичної поведінки  працівників Головного управління Держгеокадастру у Вінницькій області (далі – Головне управління) </vt:lpstr>
      <vt:lpstr>Працівники Головного управління зобов’язані:</vt:lpstr>
      <vt:lpstr>Працівникам Головного управління заборонено:</vt:lpstr>
      <vt:lpstr>Пам’ятка працівнику Головного управління щодо правового статусу викривача, прав та гарантій його захисту</vt:lpstr>
      <vt:lpstr>Викривач має наступні права:</vt:lpstr>
      <vt:lpstr>Викривач має наступні гарантії:</vt:lpstr>
      <vt:lpstr>Викривач може звернутися за захистом своїх прав до:</vt:lpstr>
      <vt:lpstr>Пам’ятка щодо внутрішніх процедур і механізмів прийняття та розгляду повідомлень, перевірки та належного реагування на такі повідомлення</vt:lpstr>
      <vt:lpstr>Порядок (процедура) розгляду повідомлень в Головному управлінні</vt:lpstr>
      <vt:lpstr>Презентация PowerPoint</vt:lpstr>
      <vt:lpstr>Презентация PowerPoint</vt:lpstr>
      <vt:lpstr>Перелік кримінальних корупційних та пов'язаних з корупцією правопорушень, закріплених у Кримінальному кодексі України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Пам’ятка щодо загальних правил етичної поведінки працівників апарату Держгеокадастру</dc:title>
  <dc:creator>Тарасенко Тарас Михайлович</dc:creator>
  <cp:lastModifiedBy>Оксана Безкоровайна</cp:lastModifiedBy>
  <cp:revision>17</cp:revision>
  <dcterms:created xsi:type="dcterms:W3CDTF">2021-09-12T19:22:00Z</dcterms:created>
  <dcterms:modified xsi:type="dcterms:W3CDTF">2025-02-04T14:14:00Z</dcterms:modified>
</cp:coreProperties>
</file>